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9" r:id="rId2"/>
    <p:sldId id="396" r:id="rId3"/>
    <p:sldId id="285" r:id="rId4"/>
    <p:sldId id="291" r:id="rId5"/>
    <p:sldId id="292" r:id="rId6"/>
    <p:sldId id="297" r:id="rId7"/>
    <p:sldId id="293" r:id="rId8"/>
    <p:sldId id="295" r:id="rId9"/>
    <p:sldId id="3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3A4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90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D56EE-1A17-457F-85B6-AF00544EA2D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19CFD-A1C7-4CFA-A170-0518FE31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4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FBB44F-5479-C348-8953-E703D01CA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ACDF12-59A1-0E4B-A956-705A9CF2E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209" y="755375"/>
            <a:ext cx="8845826" cy="3112398"/>
          </a:xfrm>
          <a:effectLst>
            <a:outerShdw blurRad="571500" dir="2700000" algn="tl" rotWithShape="0">
              <a:schemeClr val="bg1"/>
            </a:outerShdw>
          </a:effectLst>
        </p:spPr>
        <p:txBody>
          <a:bodyPr anchor="b"/>
          <a:lstStyle>
            <a:lvl1pPr algn="l">
              <a:defRPr sz="6000" b="1">
                <a:solidFill>
                  <a:srgbClr val="00206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64F2D-B76E-344F-8389-8F500256B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209" y="3959846"/>
            <a:ext cx="8845826" cy="472758"/>
          </a:xfrm>
          <a:solidFill>
            <a:srgbClr val="0070C0"/>
          </a:solidFill>
        </p:spPr>
        <p:txBody>
          <a:bodyPr tIns="91440" bIns="45720">
            <a:sp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209DC0B-3991-5540-AD13-3E179FD533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800" y="663302"/>
            <a:ext cx="77724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1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165C-7057-8545-B507-273CE6C5C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DA132-1190-A246-A290-B7F4F831D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49FB1-CF5F-F949-A15B-F90A5159E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A319-F44B-914A-8EDC-14C711A002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8BE15-9229-874F-ADE6-411C90C82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5EE53-F774-E44F-BCBC-D5DF5648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57F3-3CE5-6542-894B-52444A53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4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5DBB16-5BF5-FA41-9FF1-03DC4DE5C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040D6-2A8B-BB4F-B6C7-0B7C56319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71678-7F79-8041-ADF7-CE54A05CD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A319-F44B-914A-8EDC-14C711A002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18EBF-172A-5A40-89FA-1C1AAAA2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B17B8-AE84-B54D-A480-EA1167E2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57F3-3CE5-6542-894B-52444A53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7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89DDD2-9FCC-5C46-A783-6549B41E74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4719A1-82FB-B64A-8D70-4FEFB593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731" y="234777"/>
            <a:ext cx="7898922" cy="1059995"/>
          </a:xfrm>
        </p:spPr>
        <p:txBody>
          <a:bodyPr lIns="0" tIns="0" rIns="0" bIns="0" anchor="ctr">
            <a:noAutofit/>
          </a:bodyPr>
          <a:lstStyle>
            <a:lvl1pPr>
              <a:defRPr sz="3600" b="1">
                <a:solidFill>
                  <a:srgbClr val="00206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09B06-BF91-7241-85F1-1EDB03904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22920-69A2-B84C-B10C-994F2A94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A319-F44B-914A-8EDC-14C711A002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EE1A6-1184-D245-B57E-75B799A3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E7C1E-CE0E-E24C-A028-BBC31B5F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57F3-3CE5-6542-894B-52444A53799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2C41E337-B38F-654B-BE92-E2CCDCFA3C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1184" y="195021"/>
            <a:ext cx="2368378" cy="104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3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159E-FA66-314F-B031-F148CCCB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093B5-C30D-6443-8F97-671877A6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A934F-F1C3-F645-BDAE-A56EC44B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A319-F44B-914A-8EDC-14C711A002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EBF77-1825-7B4C-AB9E-815AF1D25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4EABA-E7B0-5E40-876D-CD034C5B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57F3-3CE5-6542-894B-52444A53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444AC-29B1-C041-8826-8139E95FD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7B2E-7C2C-C84E-AACA-9E9F0F804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1529A-6DD2-3240-BB21-2A0528585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626B3-8340-BD4A-A42E-04F95975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A319-F44B-914A-8EDC-14C711A002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9A7D5-23E2-4B49-A698-B951A8E6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4F75A-C24A-9D45-B2EA-CF31C326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57F3-3CE5-6542-894B-52444A53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6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583E3-3AD6-A949-BF47-68459B134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A9F8B-E5DA-284D-A76E-C05510A1C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ADB5D-B890-5D48-81BD-269EADF43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F93B7-9C32-414C-BB1E-602F28250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8EA45-1A9D-514B-8755-2C14C9E1A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1AF14E-2F40-2C4A-BAEA-DEAF3C403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A319-F44B-914A-8EDC-14C711A002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C92744-20E9-3A43-AC56-79F4627F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01F58B-4E24-4F44-8190-A6BF35C8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57F3-3CE5-6542-894B-52444A53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0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BA46-B1CB-B344-AF44-D7059D3AA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9C6DF-7A08-C541-80DB-432DF06E1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A319-F44B-914A-8EDC-14C711A002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74E27-D7AE-C447-8EFF-A1C4E6BE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1D20E-0D41-CD4A-AE65-85541DCF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57F3-3CE5-6542-894B-52444A53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9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654AB-F6DC-884E-AF5E-6037E84A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A319-F44B-914A-8EDC-14C711A002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AA247-E0BF-504A-8755-3D340A94F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25F9B-C218-9A47-A35F-40AF8250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57F3-3CE5-6542-894B-52444A53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9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5578-A83E-0A41-87A2-2D5298517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C1191-8CCB-CC45-9899-568D82988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3C107-B1A0-264A-9A58-37ED3859F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7BD23-32F1-8042-A1CB-903B8D5F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A319-F44B-914A-8EDC-14C711A002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7CB47-3C58-9842-8284-909B5128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58E41-71CC-1143-A182-6F5D5106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57F3-3CE5-6542-894B-52444A53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9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7F1A4-7985-9A4B-821F-C1AC17FA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563CC5-1546-644A-8140-9AD354AAC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051A1-9D4D-A144-9320-4D21932C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A1AF6-D152-7147-B4DB-E23F2512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A319-F44B-914A-8EDC-14C711A002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4E6C8-212E-2F4A-9167-16D30F014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E0B2A-5ED6-2648-96A6-B3F21167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57F3-3CE5-6542-894B-52444A53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6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64383D-E4B1-D846-8D13-87E4CD78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EB097-90D9-0441-93BC-999E2EBE4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B3EAB-972B-674D-B7B1-2D4888D0B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BA319-F44B-914A-8EDC-14C711A002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740AC-48D6-DC4E-A626-1A0B8F9F0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1F22E-F09C-F24E-A3D8-EC5F2F96A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C57F3-3CE5-6542-894B-52444A53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0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F7048-9614-6B41-B709-8D30E7549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209" y="755375"/>
            <a:ext cx="8845826" cy="372849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2020 NIH Chronic GvHD Consensus Project on Criteria for Clinical Trials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B7DE1-43EA-9940-B31D-AE0982F65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209" y="4863229"/>
            <a:ext cx="8845826" cy="472758"/>
          </a:xfrm>
        </p:spPr>
        <p:txBody>
          <a:bodyPr/>
          <a:lstStyle/>
          <a:p>
            <a:r>
              <a:rPr lang="en-US" dirty="0"/>
              <a:t>November 18–20, 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93E63F-346F-4822-BF38-F700EA04ACF8}"/>
              </a:ext>
            </a:extLst>
          </p:cNvPr>
          <p:cNvSpPr/>
          <p:nvPr/>
        </p:nvSpPr>
        <p:spPr>
          <a:xfrm>
            <a:off x="4120551" y="5594793"/>
            <a:ext cx="54351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6000" b="1" i="1" dirty="0">
                <a:solidFill>
                  <a:srgbClr val="C00000"/>
                </a:solidFill>
              </a:rPr>
              <a:t>Industry Summit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9615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2C20745F-533C-4A5F-9639-0B1C67745E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9808" y="2433509"/>
            <a:ext cx="9268791" cy="1620966"/>
          </a:xfrm>
        </p:spPr>
        <p:txBody>
          <a:bodyPr>
            <a:noAutofit/>
          </a:bodyPr>
          <a:lstStyle/>
          <a:p>
            <a:br>
              <a:rPr lang="de-DE" sz="2000" u="sng" dirty="0"/>
            </a:br>
            <a:endParaRPr lang="en-US" altLang="en-US" sz="2000" u="sng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1B0A58-3403-4590-9D31-2EAC5A042EBE}"/>
              </a:ext>
            </a:extLst>
          </p:cNvPr>
          <p:cNvSpPr txBox="1">
            <a:spLocks/>
          </p:cNvSpPr>
          <p:nvPr/>
        </p:nvSpPr>
        <p:spPr>
          <a:xfrm>
            <a:off x="4767209" y="2605182"/>
            <a:ext cx="4366517" cy="9639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b="1" dirty="0"/>
              <a:t>Corey Cutler, DFCI</a:t>
            </a:r>
            <a:endParaRPr lang="de-AT" b="1" dirty="0">
              <a:cs typeface="Calibri"/>
            </a:endParaRPr>
          </a:p>
          <a:p>
            <a:r>
              <a:rPr lang="de-AT" b="1" dirty="0"/>
              <a:t>Daniel Couriel, University of Utah </a:t>
            </a:r>
            <a:endParaRPr lang="de-AT" b="1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482B1-E276-4B79-9898-11C3ABF4AF85}"/>
              </a:ext>
            </a:extLst>
          </p:cNvPr>
          <p:cNvSpPr txBox="1"/>
          <p:nvPr/>
        </p:nvSpPr>
        <p:spPr>
          <a:xfrm>
            <a:off x="1590717" y="4163425"/>
            <a:ext cx="3793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Pharmacyclics/AbbVie</a:t>
            </a:r>
          </a:p>
          <a:p>
            <a:pPr algn="ctr"/>
            <a:r>
              <a:rPr lang="en-US" sz="2400" dirty="0"/>
              <a:t>Lori Styles</a:t>
            </a:r>
          </a:p>
          <a:p>
            <a:pPr algn="ctr"/>
            <a:r>
              <a:rPr lang="en-US" sz="2400" dirty="0"/>
              <a:t>Justin Wahlstrom</a:t>
            </a:r>
          </a:p>
          <a:p>
            <a:pPr algn="ctr"/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B5B23-EACA-4D78-ABF2-39242A469525}"/>
              </a:ext>
            </a:extLst>
          </p:cNvPr>
          <p:cNvSpPr txBox="1"/>
          <p:nvPr/>
        </p:nvSpPr>
        <p:spPr>
          <a:xfrm>
            <a:off x="5009677" y="4105553"/>
            <a:ext cx="3793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Incyte</a:t>
            </a:r>
          </a:p>
          <a:p>
            <a:pPr algn="ctr"/>
            <a:r>
              <a:rPr lang="de-AT" sz="2400" dirty="0"/>
              <a:t>Peter Langmuir</a:t>
            </a:r>
          </a:p>
          <a:p>
            <a:pPr algn="ctr"/>
            <a:r>
              <a:rPr lang="en-US" sz="2400" dirty="0"/>
              <a:t>John Galvin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DC4202-56A1-4F72-8021-A154A086E706}"/>
              </a:ext>
            </a:extLst>
          </p:cNvPr>
          <p:cNvSpPr txBox="1"/>
          <p:nvPr/>
        </p:nvSpPr>
        <p:spPr>
          <a:xfrm>
            <a:off x="8311711" y="4105552"/>
            <a:ext cx="3793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Kadmon</a:t>
            </a:r>
          </a:p>
          <a:p>
            <a:pPr algn="ctr"/>
            <a:r>
              <a:rPr lang="en-US" sz="2400" dirty="0"/>
              <a:t>Jonathan Ieyoub</a:t>
            </a:r>
          </a:p>
          <a:p>
            <a:pPr algn="ctr"/>
            <a:r>
              <a:rPr lang="en-US" sz="2400" dirty="0"/>
              <a:t>David Eiznhamer</a:t>
            </a:r>
          </a:p>
          <a:p>
            <a:pPr algn="ctr"/>
            <a:r>
              <a:rPr lang="en-US" sz="2400" dirty="0"/>
              <a:t>Laurie Green</a:t>
            </a:r>
          </a:p>
        </p:txBody>
      </p:sp>
    </p:spTree>
    <p:extLst>
      <p:ext uri="{BB962C8B-B14F-4D97-AF65-F5344CB8AC3E}">
        <p14:creationId xmlns:p14="http://schemas.microsoft.com/office/powerpoint/2010/main" val="213015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EF45E-FE6B-49CD-85A8-9A2C8264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Industry Summit Primary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1BD61-F535-477C-84B6-4DAC49DF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600" i="1" dirty="0"/>
              <a:t>Increase meaningful collaboration between Academic and Industry </a:t>
            </a:r>
            <a:r>
              <a:rPr lang="en-US" sz="3600" i="1" u="sng" dirty="0"/>
              <a:t>PARTNERS</a:t>
            </a:r>
            <a:r>
              <a:rPr lang="en-US" sz="3600" i="1" dirty="0"/>
              <a:t>, with a goal of improving patient outcomes in Chronic GVHD</a:t>
            </a:r>
          </a:p>
        </p:txBody>
      </p:sp>
    </p:spTree>
    <p:extLst>
      <p:ext uri="{BB962C8B-B14F-4D97-AF65-F5344CB8AC3E}">
        <p14:creationId xmlns:p14="http://schemas.microsoft.com/office/powerpoint/2010/main" val="80334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31" y="234777"/>
            <a:ext cx="7898922" cy="1059995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082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i="1" u="sng" dirty="0">
                <a:latin typeface="Helvetica"/>
                <a:cs typeface="Helvetica"/>
              </a:rPr>
              <a:t>Academia Helping Industry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Clinical Trial Processes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Helvetica"/>
                <a:cs typeface="Helvetica"/>
              </a:rPr>
              <a:t>Access</a:t>
            </a:r>
            <a:endParaRPr lang="en-US" dirty="0">
              <a:cs typeface="Helvetica"/>
            </a:endParaRPr>
          </a:p>
          <a:p>
            <a:pPr marL="0" indent="0">
              <a:buNone/>
            </a:pPr>
            <a:endParaRPr lang="en-US" dirty="0">
              <a:cs typeface="Helvetica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45580" y="1825625"/>
            <a:ext cx="544449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>
                <a:latin typeface="Helvetica"/>
                <a:cs typeface="Helvetica"/>
              </a:rPr>
              <a:t>Industry Helping Academia</a:t>
            </a:r>
            <a:endParaRPr lang="en-US" b="1" i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Datasets + Biorepository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Multi-Company Studies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3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Trial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de-AT" dirty="0"/>
              <a:t>How do we make clinical trials more efficient, less burdensome (more cost effective)?</a:t>
            </a:r>
          </a:p>
          <a:p>
            <a:pPr lvl="1"/>
            <a:endParaRPr lang="de-AT" dirty="0">
              <a:latin typeface="Helvetica"/>
              <a:cs typeface="Helvetica"/>
            </a:endParaRPr>
          </a:p>
          <a:p>
            <a:pPr lvl="1"/>
            <a:r>
              <a:rPr lang="de-AT" dirty="0">
                <a:latin typeface="Helvetica"/>
                <a:cs typeface="Helvetica"/>
              </a:rPr>
              <a:t>Master Protocol (</a:t>
            </a:r>
            <a:r>
              <a:rPr lang="de-AT" dirty="0" err="1">
                <a:latin typeface="Helvetica"/>
                <a:cs typeface="Helvetica"/>
              </a:rPr>
              <a:t>see</a:t>
            </a:r>
            <a:r>
              <a:rPr lang="de-AT" dirty="0">
                <a:latin typeface="Helvetica"/>
                <a:cs typeface="Helvetica"/>
              </a:rPr>
              <a:t> </a:t>
            </a:r>
            <a:r>
              <a:rPr lang="de-AT" dirty="0" err="1">
                <a:latin typeface="Helvetica"/>
                <a:cs typeface="Helvetica"/>
              </a:rPr>
              <a:t>Leifer</a:t>
            </a:r>
            <a:r>
              <a:rPr lang="de-AT" dirty="0">
                <a:latin typeface="Helvetica"/>
                <a:cs typeface="Helvetica"/>
              </a:rPr>
              <a:t>, SOSS)</a:t>
            </a:r>
            <a:endParaRPr lang="de-AT"/>
          </a:p>
          <a:p>
            <a:pPr lvl="2"/>
            <a:r>
              <a:rPr lang="de-AT" dirty="0">
                <a:latin typeface="Helvetica"/>
                <a:cs typeface="Helvetica"/>
              </a:rPr>
              <a:t>Scenario-</a:t>
            </a:r>
            <a:r>
              <a:rPr lang="de-AT" dirty="0" err="1">
                <a:latin typeface="Helvetica"/>
                <a:cs typeface="Helvetica"/>
              </a:rPr>
              <a:t>driven</a:t>
            </a:r>
            <a:r>
              <a:rPr lang="de-AT" dirty="0">
                <a:latin typeface="Helvetica"/>
                <a:cs typeface="Helvetica"/>
              </a:rPr>
              <a:t>: </a:t>
            </a:r>
            <a:r>
              <a:rPr lang="de-AT" dirty="0" err="1">
                <a:latin typeface="Helvetica"/>
                <a:cs typeface="Helvetica"/>
              </a:rPr>
              <a:t>Prevention</a:t>
            </a:r>
            <a:r>
              <a:rPr lang="de-AT" dirty="0">
                <a:latin typeface="Helvetica"/>
                <a:cs typeface="Helvetica"/>
              </a:rPr>
              <a:t>, Frontline, Steroid-</a:t>
            </a:r>
            <a:r>
              <a:rPr lang="de-AT" dirty="0" err="1">
                <a:latin typeface="Helvetica"/>
                <a:cs typeface="Helvetica"/>
              </a:rPr>
              <a:t>Refractory</a:t>
            </a:r>
            <a:endParaRPr lang="de-AT" dirty="0">
              <a:latin typeface="Helvetica"/>
              <a:cs typeface="Helvetica"/>
            </a:endParaRPr>
          </a:p>
          <a:p>
            <a:pPr lvl="2"/>
            <a:r>
              <a:rPr lang="de-AT" dirty="0">
                <a:latin typeface="Helvetica"/>
                <a:cs typeface="Helvetica"/>
              </a:rPr>
              <a:t>Common </a:t>
            </a:r>
            <a:r>
              <a:rPr lang="de-AT" dirty="0" err="1">
                <a:latin typeface="Helvetica"/>
                <a:cs typeface="Helvetica"/>
              </a:rPr>
              <a:t>inclusion</a:t>
            </a:r>
            <a:r>
              <a:rPr lang="de-AT" dirty="0">
                <a:latin typeface="Helvetica"/>
                <a:cs typeface="Helvetica"/>
              </a:rPr>
              <a:t>/</a:t>
            </a:r>
            <a:r>
              <a:rPr lang="de-AT" dirty="0" err="1">
                <a:latin typeface="Helvetica"/>
                <a:cs typeface="Helvetica"/>
              </a:rPr>
              <a:t>exclusion</a:t>
            </a:r>
            <a:r>
              <a:rPr lang="de-AT" dirty="0">
                <a:latin typeface="Helvetica"/>
                <a:cs typeface="Helvetica"/>
              </a:rPr>
              <a:t> </a:t>
            </a:r>
            <a:r>
              <a:rPr lang="de-AT" dirty="0" err="1">
                <a:latin typeface="Helvetica"/>
                <a:cs typeface="Helvetica"/>
              </a:rPr>
              <a:t>criteria</a:t>
            </a:r>
            <a:r>
              <a:rPr lang="de-AT" dirty="0">
                <a:latin typeface="Helvetica"/>
                <a:cs typeface="Helvetica"/>
              </a:rPr>
              <a:t> </a:t>
            </a:r>
            <a:endParaRPr lang="de-AT" dirty="0">
              <a:cs typeface="Helvetica" pitchFamily="2" charset="0"/>
            </a:endParaRPr>
          </a:p>
          <a:p>
            <a:pPr lvl="2"/>
            <a:r>
              <a:rPr lang="de-AT" dirty="0">
                <a:latin typeface="Helvetica"/>
                <a:cs typeface="Helvetica"/>
              </a:rPr>
              <a:t>Recommended </a:t>
            </a:r>
            <a:r>
              <a:rPr lang="de-AT" dirty="0" err="1">
                <a:latin typeface="Helvetica"/>
                <a:cs typeface="Helvetica"/>
              </a:rPr>
              <a:t>staging</a:t>
            </a:r>
            <a:r>
              <a:rPr lang="de-AT" dirty="0">
                <a:latin typeface="Helvetica"/>
                <a:cs typeface="Helvetica"/>
              </a:rPr>
              <a:t>, </a:t>
            </a:r>
            <a:r>
              <a:rPr lang="de-AT" dirty="0" err="1">
                <a:latin typeface="Helvetica"/>
                <a:cs typeface="Helvetica"/>
              </a:rPr>
              <a:t>grading</a:t>
            </a:r>
            <a:r>
              <a:rPr lang="de-AT" dirty="0">
                <a:latin typeface="Helvetica"/>
                <a:cs typeface="Helvetica"/>
              </a:rPr>
              <a:t> and </a:t>
            </a:r>
            <a:r>
              <a:rPr lang="de-AT" dirty="0" err="1">
                <a:latin typeface="Helvetica"/>
                <a:cs typeface="Helvetica"/>
              </a:rPr>
              <a:t>use</a:t>
            </a:r>
            <a:r>
              <a:rPr lang="de-AT" dirty="0">
                <a:latin typeface="Helvetica"/>
                <a:cs typeface="Helvetica"/>
              </a:rPr>
              <a:t> </a:t>
            </a:r>
            <a:r>
              <a:rPr lang="de-AT" dirty="0" err="1">
                <a:latin typeface="Helvetica"/>
                <a:cs typeface="Helvetica"/>
              </a:rPr>
              <a:t>of</a:t>
            </a:r>
            <a:r>
              <a:rPr lang="de-AT" dirty="0">
                <a:latin typeface="Helvetica"/>
                <a:cs typeface="Helvetica"/>
              </a:rPr>
              <a:t> </a:t>
            </a:r>
            <a:r>
              <a:rPr lang="de-AT" dirty="0" err="1">
                <a:latin typeface="Helvetica"/>
                <a:cs typeface="Helvetica"/>
              </a:rPr>
              <a:t>response</a:t>
            </a:r>
            <a:r>
              <a:rPr lang="de-AT" dirty="0">
                <a:latin typeface="Helvetica"/>
                <a:cs typeface="Helvetica"/>
              </a:rPr>
              <a:t> </a:t>
            </a:r>
            <a:r>
              <a:rPr lang="de-AT" dirty="0" err="1">
                <a:latin typeface="Helvetica"/>
                <a:cs typeface="Helvetica"/>
              </a:rPr>
              <a:t>criteria</a:t>
            </a:r>
            <a:endParaRPr lang="de-AT" dirty="0">
              <a:latin typeface="Helvetica"/>
              <a:cs typeface="Helvetica"/>
            </a:endParaRPr>
          </a:p>
          <a:p>
            <a:pPr lvl="2"/>
            <a:r>
              <a:rPr lang="de-AT" dirty="0">
                <a:latin typeface="Helvetica"/>
                <a:cs typeface="Helvetica"/>
              </a:rPr>
              <a:t>Common </a:t>
            </a:r>
            <a:r>
              <a:rPr lang="de-AT" dirty="0" err="1">
                <a:latin typeface="Helvetica"/>
                <a:cs typeface="Helvetica"/>
              </a:rPr>
              <a:t>endpoints</a:t>
            </a:r>
            <a:r>
              <a:rPr lang="de-AT" dirty="0">
                <a:latin typeface="Helvetica"/>
                <a:cs typeface="Helvetica"/>
              </a:rPr>
              <a:t> (</a:t>
            </a:r>
            <a:r>
              <a:rPr lang="de-AT" dirty="0" err="1">
                <a:latin typeface="Helvetica"/>
                <a:cs typeface="Helvetica"/>
              </a:rPr>
              <a:t>scenario-driven</a:t>
            </a:r>
            <a:r>
              <a:rPr lang="de-AT" dirty="0">
                <a:latin typeface="Helvetica"/>
                <a:cs typeface="Helvetica"/>
              </a:rPr>
              <a:t>) </a:t>
            </a:r>
          </a:p>
          <a:p>
            <a:pPr lvl="2"/>
            <a:r>
              <a:rPr lang="de-AT" dirty="0">
                <a:latin typeface="Helvetica"/>
                <a:cs typeface="Helvetica"/>
              </a:rPr>
              <a:t>FDA </a:t>
            </a:r>
            <a:r>
              <a:rPr lang="de-AT" dirty="0" err="1">
                <a:latin typeface="Helvetica"/>
                <a:cs typeface="Helvetica"/>
              </a:rPr>
              <a:t>involvement</a:t>
            </a:r>
            <a:r>
              <a:rPr lang="de-AT" dirty="0">
                <a:latin typeface="Helvetica"/>
                <a:cs typeface="Helvetica"/>
              </a:rPr>
              <a:t> </a:t>
            </a:r>
            <a:r>
              <a:rPr lang="de-AT" u="sng" dirty="0" err="1">
                <a:latin typeface="Helvetica"/>
                <a:cs typeface="Helvetica"/>
              </a:rPr>
              <a:t>critical</a:t>
            </a:r>
            <a:endParaRPr lang="de-AT" dirty="0" err="1">
              <a:cs typeface="Helvetica"/>
            </a:endParaRPr>
          </a:p>
          <a:p>
            <a:pPr lvl="1"/>
            <a:endParaRPr lang="de-AT" dirty="0">
              <a:latin typeface="Helvetica"/>
              <a:cs typeface="Helvetica"/>
            </a:endParaRPr>
          </a:p>
          <a:p>
            <a:pPr lvl="1"/>
            <a:r>
              <a:rPr lang="de-AT" dirty="0">
                <a:latin typeface="Helvetica"/>
                <a:cs typeface="Helvetica"/>
              </a:rPr>
              <a:t>CRO </a:t>
            </a:r>
            <a:r>
              <a:rPr lang="de-AT" dirty="0" err="1">
                <a:latin typeface="Helvetica"/>
                <a:cs typeface="Helvetica"/>
              </a:rPr>
              <a:t>redundancy</a:t>
            </a:r>
            <a:r>
              <a:rPr lang="de-AT" dirty="0">
                <a:latin typeface="Helvetica"/>
                <a:cs typeface="Helvetica"/>
              </a:rPr>
              <a:t> and </a:t>
            </a:r>
            <a:r>
              <a:rPr lang="de-AT" dirty="0" err="1">
                <a:latin typeface="Helvetica"/>
                <a:cs typeface="Helvetica"/>
              </a:rPr>
              <a:t>costs</a:t>
            </a:r>
            <a:r>
              <a:rPr lang="de-AT" dirty="0">
                <a:latin typeface="Helvetica"/>
                <a:cs typeface="Helvetica"/>
              </a:rPr>
              <a:t> </a:t>
            </a:r>
            <a:r>
              <a:rPr lang="de-AT" dirty="0" err="1">
                <a:latin typeface="Helvetica"/>
                <a:cs typeface="Helvetica"/>
              </a:rPr>
              <a:t>are</a:t>
            </a:r>
            <a:r>
              <a:rPr lang="de-AT" dirty="0">
                <a:latin typeface="Helvetica"/>
                <a:cs typeface="Helvetica"/>
              </a:rPr>
              <a:t> prohibitive </a:t>
            </a:r>
            <a:r>
              <a:rPr lang="de-AT" dirty="0" err="1">
                <a:latin typeface="Helvetica"/>
                <a:cs typeface="Helvetica"/>
              </a:rPr>
              <a:t>to</a:t>
            </a:r>
            <a:r>
              <a:rPr lang="de-AT" dirty="0">
                <a:latin typeface="Helvetica"/>
                <a:cs typeface="Helvetica"/>
              </a:rPr>
              <a:t> all</a:t>
            </a:r>
            <a:endParaRPr lang="de-AT" dirty="0"/>
          </a:p>
          <a:p>
            <a:pPr lvl="2"/>
            <a:r>
              <a:rPr lang="de-AT" dirty="0">
                <a:latin typeface="Helvetica"/>
                <a:cs typeface="Helvetica"/>
              </a:rPr>
              <a:t>Common Training </a:t>
            </a:r>
            <a:r>
              <a:rPr lang="de-AT" dirty="0" err="1">
                <a:latin typeface="Helvetica"/>
                <a:cs typeface="Helvetica"/>
              </a:rPr>
              <a:t>Platform</a:t>
            </a:r>
            <a:r>
              <a:rPr lang="de-AT" dirty="0">
                <a:latin typeface="Helvetica"/>
                <a:cs typeface="Helvetica"/>
              </a:rPr>
              <a:t> </a:t>
            </a:r>
            <a:r>
              <a:rPr lang="en-US" dirty="0">
                <a:latin typeface="Helvetica"/>
                <a:cs typeface="Helvetica"/>
              </a:rPr>
              <a:t>for industry/CROs</a:t>
            </a:r>
          </a:p>
          <a:p>
            <a:pPr lvl="2"/>
            <a:r>
              <a:rPr lang="de-AT" dirty="0">
                <a:latin typeface="Helvetica"/>
                <a:cs typeface="Helvetica"/>
              </a:rPr>
              <a:t>Master Budget </a:t>
            </a:r>
            <a:r>
              <a:rPr lang="de-AT" dirty="0" err="1">
                <a:latin typeface="Helvetica"/>
                <a:cs typeface="Helvetica"/>
              </a:rPr>
              <a:t>Grid</a:t>
            </a:r>
            <a:endParaRPr lang="de-AT" dirty="0" err="1">
              <a:cs typeface="Helvetica"/>
            </a:endParaRPr>
          </a:p>
          <a:p>
            <a:pPr lvl="2"/>
            <a:r>
              <a:rPr lang="de-AT" dirty="0" err="1">
                <a:latin typeface="Helvetica"/>
                <a:cs typeface="Helvetica"/>
              </a:rPr>
              <a:t>Leaner</a:t>
            </a:r>
            <a:r>
              <a:rPr lang="de-AT" dirty="0">
                <a:latin typeface="Helvetica"/>
                <a:cs typeface="Helvetica"/>
              </a:rPr>
              <a:t> review, </a:t>
            </a:r>
            <a:r>
              <a:rPr lang="de-AT" dirty="0" err="1">
                <a:latin typeface="Helvetica"/>
                <a:cs typeface="Helvetica"/>
              </a:rPr>
              <a:t>contracting</a:t>
            </a:r>
            <a:r>
              <a:rPr lang="de-AT" dirty="0">
                <a:latin typeface="Helvetica"/>
                <a:cs typeface="Helvetica"/>
              </a:rPr>
              <a:t>, IRB – </a:t>
            </a:r>
            <a:r>
              <a:rPr lang="de-AT" dirty="0" err="1">
                <a:latin typeface="Helvetica"/>
                <a:cs typeface="Helvetica"/>
              </a:rPr>
              <a:t>identify</a:t>
            </a:r>
            <a:r>
              <a:rPr lang="de-AT" dirty="0">
                <a:latin typeface="Helvetica"/>
                <a:cs typeface="Helvetica"/>
              </a:rPr>
              <a:t> </a:t>
            </a:r>
            <a:r>
              <a:rPr lang="de-AT" dirty="0" err="1">
                <a:latin typeface="Helvetica"/>
                <a:cs typeface="Helvetica"/>
              </a:rPr>
              <a:t>barriers</a:t>
            </a:r>
            <a:r>
              <a:rPr lang="de-AT" dirty="0">
                <a:latin typeface="Helvetica"/>
                <a:cs typeface="Helvetica"/>
              </a:rPr>
              <a:t> </a:t>
            </a:r>
            <a:r>
              <a:rPr lang="de-AT" dirty="0" err="1">
                <a:latin typeface="Helvetica"/>
                <a:cs typeface="Helvetica"/>
              </a:rPr>
              <a:t>to</a:t>
            </a:r>
            <a:r>
              <a:rPr lang="de-AT" dirty="0">
                <a:latin typeface="Helvetica"/>
                <a:cs typeface="Helvetica"/>
              </a:rPr>
              <a:t> </a:t>
            </a:r>
            <a:r>
              <a:rPr lang="de-AT" dirty="0" err="1">
                <a:latin typeface="Helvetica"/>
                <a:cs typeface="Helvetica"/>
              </a:rPr>
              <a:t>rapidly</a:t>
            </a:r>
            <a:r>
              <a:rPr lang="de-AT" dirty="0">
                <a:latin typeface="Helvetica"/>
                <a:cs typeface="Helvetica"/>
              </a:rPr>
              <a:t> </a:t>
            </a:r>
            <a:r>
              <a:rPr lang="de-AT" dirty="0" err="1">
                <a:latin typeface="Helvetica"/>
                <a:cs typeface="Helvetica"/>
              </a:rPr>
              <a:t>opening</a:t>
            </a:r>
            <a:r>
              <a:rPr lang="de-AT" dirty="0">
                <a:latin typeface="Helvetica"/>
                <a:cs typeface="Helvetica"/>
              </a:rPr>
              <a:t> </a:t>
            </a:r>
            <a:r>
              <a:rPr lang="de-AT" dirty="0" err="1">
                <a:latin typeface="Helvetica"/>
                <a:cs typeface="Helvetica"/>
              </a:rPr>
              <a:t>of</a:t>
            </a:r>
            <a:r>
              <a:rPr lang="de-AT" dirty="0">
                <a:latin typeface="Helvetica"/>
                <a:cs typeface="Helvetica"/>
              </a:rPr>
              <a:t> IIS</a:t>
            </a:r>
            <a:endParaRPr lang="de-AT" dirty="0">
              <a:cs typeface="Helvetica"/>
            </a:endParaRPr>
          </a:p>
          <a:p>
            <a:pPr lvl="2"/>
            <a:r>
              <a:rPr lang="de-AT" dirty="0" err="1">
                <a:latin typeface="Helvetica"/>
                <a:cs typeface="Helvetica"/>
              </a:rPr>
              <a:t>Regulatory</a:t>
            </a:r>
            <a:r>
              <a:rPr lang="de-AT" dirty="0">
                <a:latin typeface="Helvetica"/>
                <a:cs typeface="Helvetica"/>
              </a:rPr>
              <a:t> </a:t>
            </a:r>
            <a:r>
              <a:rPr lang="de-AT" dirty="0" err="1">
                <a:latin typeface="Helvetica"/>
                <a:cs typeface="Helvetica"/>
              </a:rPr>
              <a:t>elements</a:t>
            </a:r>
            <a:r>
              <a:rPr lang="de-AT" dirty="0">
                <a:latin typeface="Helvetica"/>
                <a:cs typeface="Helvetica"/>
              </a:rPr>
              <a:t> </a:t>
            </a:r>
            <a:r>
              <a:rPr lang="de-AT" dirty="0" err="1">
                <a:latin typeface="Helvetica"/>
                <a:cs typeface="Helvetica"/>
              </a:rPr>
              <a:t>driven</a:t>
            </a:r>
            <a:r>
              <a:rPr lang="de-AT" dirty="0">
                <a:latin typeface="Helvetica"/>
                <a:cs typeface="Helvetica"/>
              </a:rPr>
              <a:t> </a:t>
            </a:r>
            <a:r>
              <a:rPr lang="de-AT" dirty="0" err="1">
                <a:latin typeface="Helvetica"/>
                <a:cs typeface="Helvetica"/>
              </a:rPr>
              <a:t>by</a:t>
            </a:r>
            <a:r>
              <a:rPr lang="de-AT" dirty="0">
                <a:latin typeface="Helvetica"/>
                <a:cs typeface="Helvetica"/>
              </a:rPr>
              <a:t> Industry (</a:t>
            </a:r>
            <a:r>
              <a:rPr lang="de-AT" dirty="0" err="1">
                <a:latin typeface="Helvetica"/>
                <a:cs typeface="Helvetica"/>
              </a:rPr>
              <a:t>academics</a:t>
            </a:r>
            <a:r>
              <a:rPr lang="de-AT" dirty="0">
                <a:latin typeface="Helvetica"/>
                <a:cs typeface="Helvetica"/>
              </a:rPr>
              <a:t> </a:t>
            </a:r>
            <a:r>
              <a:rPr lang="de-AT" dirty="0" err="1">
                <a:latin typeface="Helvetica"/>
                <a:cs typeface="Helvetica"/>
              </a:rPr>
              <a:t>understand</a:t>
            </a:r>
            <a:r>
              <a:rPr lang="de-AT" dirty="0">
                <a:latin typeface="Helvetica"/>
                <a:cs typeface="Helvetica"/>
              </a:rPr>
              <a:t> </a:t>
            </a:r>
            <a:r>
              <a:rPr lang="de-AT" dirty="0" err="1">
                <a:latin typeface="Helvetica"/>
                <a:cs typeface="Helvetica"/>
              </a:rPr>
              <a:t>this</a:t>
            </a:r>
            <a:r>
              <a:rPr lang="de-AT" dirty="0">
                <a:latin typeface="Helvetica"/>
                <a:cs typeface="Helvetica"/>
              </a:rPr>
              <a:t> </a:t>
            </a:r>
            <a:r>
              <a:rPr lang="de-AT" dirty="0" err="1">
                <a:latin typeface="Helvetica"/>
                <a:cs typeface="Helvetica"/>
              </a:rPr>
              <a:t>poorly</a:t>
            </a:r>
            <a:r>
              <a:rPr lang="de-AT" dirty="0">
                <a:latin typeface="Helvetica"/>
                <a:cs typeface="Helvetica"/>
              </a:rPr>
              <a:t>)</a:t>
            </a:r>
            <a:endParaRPr lang="de-AT" dirty="0">
              <a:cs typeface="Helvetica"/>
            </a:endParaRPr>
          </a:p>
          <a:p>
            <a:pPr marL="914400" lvl="2" indent="0">
              <a:buNone/>
            </a:pPr>
            <a:endParaRPr lang="de-AT" dirty="0">
              <a:cs typeface="Helvetica"/>
            </a:endParaRPr>
          </a:p>
          <a:p>
            <a:pPr lvl="1"/>
            <a:endParaRPr lang="de-AT" dirty="0">
              <a:cs typeface="Helvetica"/>
            </a:endParaRPr>
          </a:p>
          <a:p>
            <a:pPr marL="457200" lvl="1" indent="0">
              <a:buNone/>
            </a:pPr>
            <a:endParaRPr lang="de-AT" dirty="0">
              <a:cs typeface="Helvetica"/>
            </a:endParaRP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47022" y="6392205"/>
            <a:ext cx="3672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u="sng" dirty="0">
                <a:solidFill>
                  <a:srgbClr val="C00000"/>
                </a:solidFill>
              </a:rPr>
              <a:t>Academia Helping Industry</a:t>
            </a:r>
          </a:p>
        </p:txBody>
      </p:sp>
    </p:spTree>
    <p:extLst>
      <p:ext uri="{BB962C8B-B14F-4D97-AF65-F5344CB8AC3E}">
        <p14:creationId xmlns:p14="http://schemas.microsoft.com/office/powerpoint/2010/main" val="341208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Data/Biorepository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De-Identified Datasets / Control Groups /“Best Available Therapy”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Useful for Industry (for comparison with ongoing clinical trials) and Academia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De-identified patient-level staging, grading (for phenotype) and organ level response criteria (for association analyses), key SAE data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Curation and long-term outcomes could be problematic</a:t>
            </a:r>
          </a:p>
          <a:p>
            <a:pPr lvl="1"/>
            <a:endParaRPr lang="en-US" dirty="0"/>
          </a:p>
          <a:p>
            <a:r>
              <a:rPr lang="en-US" dirty="0"/>
              <a:t>Biorepository Sharing</a:t>
            </a:r>
          </a:p>
          <a:p>
            <a:pPr lvl="1"/>
            <a:r>
              <a:rPr lang="en-US" dirty="0"/>
              <a:t>Patient advocacy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Biospecimen toolbox: L</a:t>
            </a:r>
            <a:r>
              <a:rPr lang="en-US" sz="2400" dirty="0">
                <a:latin typeface="Helvetica"/>
                <a:cs typeface="Helvetica"/>
              </a:rPr>
              <a:t>ab manual for timing</a:t>
            </a:r>
            <a:r>
              <a:rPr lang="en-US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 of specimen collection (calendar and event driven)</a:t>
            </a:r>
          </a:p>
          <a:p>
            <a:pPr lvl="1"/>
            <a:r>
              <a:rPr lang="en-US" sz="2400" dirty="0"/>
              <a:t>Biomarker panels or specimens that should be </a:t>
            </a:r>
            <a:r>
              <a:rPr lang="en-US" sz="2400" i="1" dirty="0"/>
              <a:t>always collected</a:t>
            </a:r>
            <a:endParaRPr lang="en-US" sz="2400" dirty="0"/>
          </a:p>
          <a:p>
            <a:pPr lvl="1"/>
            <a:r>
              <a:rPr lang="en-US" dirty="0"/>
              <a:t>Governance structure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06" y="6392205"/>
            <a:ext cx="3672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u="sng" dirty="0">
                <a:solidFill>
                  <a:srgbClr val="C00000"/>
                </a:solidFill>
              </a:rPr>
              <a:t>Industry Helping Academia</a:t>
            </a:r>
          </a:p>
        </p:txBody>
      </p:sp>
    </p:spTree>
    <p:extLst>
      <p:ext uri="{BB962C8B-B14F-4D97-AF65-F5344CB8AC3E}">
        <p14:creationId xmlns:p14="http://schemas.microsoft.com/office/powerpoint/2010/main" val="71347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AT" dirty="0" err="1">
                <a:latin typeface="Helvetica"/>
                <a:cs typeface="Helvetica"/>
              </a:rPr>
              <a:t>Is</a:t>
            </a:r>
            <a:r>
              <a:rPr lang="de-AT" dirty="0">
                <a:latin typeface="Helvetica"/>
                <a:cs typeface="Helvetica"/>
              </a:rPr>
              <a:t> Industry </a:t>
            </a:r>
            <a:r>
              <a:rPr lang="de-AT" dirty="0" err="1">
                <a:latin typeface="Helvetica"/>
                <a:cs typeface="Helvetica"/>
              </a:rPr>
              <a:t>access</a:t>
            </a:r>
            <a:r>
              <a:rPr lang="de-AT" dirty="0">
                <a:latin typeface="Helvetica"/>
                <a:cs typeface="Helvetica"/>
              </a:rPr>
              <a:t> </a:t>
            </a:r>
            <a:r>
              <a:rPr lang="de-AT" dirty="0" err="1">
                <a:latin typeface="Helvetica"/>
                <a:cs typeface="Helvetica"/>
              </a:rPr>
              <a:t>to</a:t>
            </a:r>
            <a:r>
              <a:rPr lang="de-AT" dirty="0">
                <a:latin typeface="Helvetica"/>
                <a:cs typeface="Helvetica"/>
              </a:rPr>
              <a:t> </a:t>
            </a:r>
            <a:r>
              <a:rPr lang="de-AT" dirty="0" err="1">
                <a:latin typeface="Helvetica"/>
                <a:cs typeface="Helvetica"/>
              </a:rPr>
              <a:t>the</a:t>
            </a:r>
            <a:r>
              <a:rPr lang="de-AT" dirty="0">
                <a:latin typeface="Helvetica"/>
                <a:cs typeface="Helvetica"/>
              </a:rPr>
              <a:t> BMT CTN and Alliance </a:t>
            </a:r>
            <a:r>
              <a:rPr lang="de-AT" dirty="0" err="1">
                <a:latin typeface="Helvetica"/>
                <a:cs typeface="Helvetica"/>
              </a:rPr>
              <a:t>sufficient</a:t>
            </a:r>
            <a:r>
              <a:rPr lang="de-AT" dirty="0">
                <a:latin typeface="Helvetica"/>
                <a:cs typeface="Helvetica"/>
              </a:rPr>
              <a:t>?</a:t>
            </a:r>
          </a:p>
          <a:p>
            <a:endParaRPr lang="de-AT" dirty="0">
              <a:latin typeface="Helvetica"/>
              <a:cs typeface="Helvetica"/>
            </a:endParaRPr>
          </a:p>
          <a:p>
            <a:r>
              <a:rPr lang="de-AT" dirty="0" err="1">
                <a:latin typeface="Helvetica"/>
                <a:cs typeface="Helvetica"/>
              </a:rPr>
              <a:t>Is</a:t>
            </a:r>
            <a:r>
              <a:rPr lang="de-AT" dirty="0">
                <a:latin typeface="Helvetica"/>
                <a:cs typeface="Helvetica"/>
              </a:rPr>
              <a:t> Industry </a:t>
            </a:r>
            <a:r>
              <a:rPr lang="de-AT" dirty="0" err="1">
                <a:latin typeface="Helvetica"/>
                <a:cs typeface="Helvetica"/>
              </a:rPr>
              <a:t>access</a:t>
            </a:r>
            <a:r>
              <a:rPr lang="de-AT" dirty="0">
                <a:latin typeface="Helvetica"/>
                <a:cs typeface="Helvetica"/>
              </a:rPr>
              <a:t> </a:t>
            </a:r>
            <a:r>
              <a:rPr lang="de-AT" dirty="0" err="1">
                <a:latin typeface="Helvetica"/>
                <a:cs typeface="Helvetica"/>
              </a:rPr>
              <a:t>to</a:t>
            </a:r>
            <a:r>
              <a:rPr lang="de-AT" dirty="0">
                <a:latin typeface="Helvetica"/>
                <a:cs typeface="Helvetica"/>
              </a:rPr>
              <a:t> CIBMTR </a:t>
            </a:r>
            <a:r>
              <a:rPr lang="de-AT" dirty="0" err="1">
                <a:latin typeface="Helvetica"/>
                <a:cs typeface="Helvetica"/>
              </a:rPr>
              <a:t>data</a:t>
            </a:r>
            <a:r>
              <a:rPr lang="de-AT" dirty="0">
                <a:latin typeface="Helvetica"/>
                <a:cs typeface="Helvetica"/>
              </a:rPr>
              <a:t> </a:t>
            </a:r>
            <a:r>
              <a:rPr lang="de-AT" dirty="0" err="1">
                <a:latin typeface="Helvetica"/>
                <a:cs typeface="Helvetica"/>
              </a:rPr>
              <a:t>sufficient</a:t>
            </a:r>
            <a:r>
              <a:rPr lang="de-AT" dirty="0">
                <a:latin typeface="Helvetica"/>
                <a:cs typeface="Helvetica"/>
              </a:rPr>
              <a:t>?</a:t>
            </a:r>
          </a:p>
          <a:p>
            <a:pPr lvl="1"/>
            <a:r>
              <a:rPr lang="de-AT" dirty="0">
                <a:latin typeface="Helvetica"/>
                <a:cs typeface="Helvetica"/>
              </a:rPr>
              <a:t>Can we facilitate CIBMTR to be a shared resource rather a </a:t>
            </a:r>
            <a:r>
              <a:rPr lang="de-AT" dirty="0" err="1">
                <a:latin typeface="Helvetica"/>
                <a:cs typeface="Helvetica"/>
              </a:rPr>
              <a:t>one</a:t>
            </a:r>
            <a:r>
              <a:rPr lang="de-AT" dirty="0">
                <a:latin typeface="Helvetica"/>
                <a:cs typeface="Helvetica"/>
              </a:rPr>
              <a:t>-time user-fee </a:t>
            </a:r>
            <a:r>
              <a:rPr lang="de-AT" dirty="0" err="1">
                <a:latin typeface="Helvetica"/>
                <a:cs typeface="Helvetica"/>
              </a:rPr>
              <a:t>experience</a:t>
            </a:r>
            <a:r>
              <a:rPr lang="de-AT" dirty="0">
                <a:latin typeface="Helvetica"/>
                <a:cs typeface="Helvetica"/>
              </a:rPr>
              <a:t>?</a:t>
            </a:r>
          </a:p>
          <a:p>
            <a:pPr lvl="1"/>
            <a:r>
              <a:rPr lang="de-AT" dirty="0"/>
              <a:t>Cost sharing among industry partners reduces costs for all</a:t>
            </a:r>
          </a:p>
          <a:p>
            <a:pPr marL="0" indent="0">
              <a:buNone/>
            </a:pPr>
            <a:endParaRPr lang="en-US" dirty="0">
              <a:cs typeface="Helvetic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88" y="6392205"/>
            <a:ext cx="3672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u="sng" dirty="0">
                <a:solidFill>
                  <a:srgbClr val="C00000"/>
                </a:solidFill>
              </a:rPr>
              <a:t>Academia Helping Industry</a:t>
            </a:r>
          </a:p>
        </p:txBody>
      </p:sp>
    </p:spTree>
    <p:extLst>
      <p:ext uri="{BB962C8B-B14F-4D97-AF65-F5344CB8AC3E}">
        <p14:creationId xmlns:p14="http://schemas.microsoft.com/office/powerpoint/2010/main" val="243669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Multi-Company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Combinatorial therapies</a:t>
            </a:r>
          </a:p>
          <a:p>
            <a:pPr lvl="1"/>
            <a:r>
              <a:rPr lang="en-US" dirty="0"/>
              <a:t>Not yet explored in GVHD (beyond steroid + agent trials)</a:t>
            </a:r>
          </a:p>
          <a:p>
            <a:pPr lvl="1"/>
            <a:r>
              <a:rPr lang="en-US" dirty="0"/>
              <a:t>Contracting </a:t>
            </a:r>
          </a:p>
          <a:p>
            <a:pPr lvl="1"/>
            <a:endParaRPr lang="en-US" dirty="0"/>
          </a:p>
          <a:p>
            <a:r>
              <a:rPr lang="en-US" dirty="0"/>
              <a:t>Head-to-Head trials</a:t>
            </a:r>
          </a:p>
          <a:p>
            <a:pPr lvl="1"/>
            <a:r>
              <a:rPr lang="en-US" dirty="0"/>
              <a:t>Need to be done to develop algorithmic approach to therapy</a:t>
            </a:r>
          </a:p>
          <a:p>
            <a:pPr lvl="1"/>
            <a:r>
              <a:rPr lang="en-US" dirty="0"/>
              <a:t>FDA is going to require active comparator studies</a:t>
            </a:r>
          </a:p>
          <a:p>
            <a:pPr lvl="1"/>
            <a:r>
              <a:rPr lang="en-US" dirty="0"/>
              <a:t>Define best therapy in disease </a:t>
            </a:r>
            <a:r>
              <a:rPr lang="en-US" dirty="0" err="1"/>
              <a:t>subphenotypes</a:t>
            </a:r>
            <a:endParaRPr lang="en-US" dirty="0"/>
          </a:p>
          <a:p>
            <a:pPr lvl="1"/>
            <a:r>
              <a:rPr lang="de-AT" dirty="0"/>
              <a:t>3rd Party involvement for contracting</a:t>
            </a:r>
          </a:p>
          <a:p>
            <a:pPr lvl="1"/>
            <a:endParaRPr lang="de-AT" dirty="0">
              <a:cs typeface="Helvetica"/>
            </a:endParaRPr>
          </a:p>
          <a:p>
            <a:pPr lvl="1"/>
            <a:r>
              <a:rPr lang="de-AT" dirty="0">
                <a:latin typeface="Helvetica"/>
                <a:cs typeface="Helvetica"/>
              </a:rPr>
              <a:t>Industry support </a:t>
            </a:r>
            <a:r>
              <a:rPr lang="de-AT" dirty="0" err="1">
                <a:latin typeface="Helvetica"/>
                <a:cs typeface="Helvetica"/>
              </a:rPr>
              <a:t>for</a:t>
            </a:r>
            <a:r>
              <a:rPr lang="de-AT" dirty="0">
                <a:latin typeface="Helvetica"/>
                <a:cs typeface="Helvetica"/>
              </a:rPr>
              <a:t> Outcomes Research in </a:t>
            </a:r>
            <a:r>
              <a:rPr lang="de-AT" dirty="0" err="1">
                <a:latin typeface="Helvetica"/>
                <a:cs typeface="Helvetica"/>
              </a:rPr>
              <a:t>cGVHD</a:t>
            </a:r>
            <a:endParaRPr lang="de-AT" dirty="0" err="1"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7022" y="6392205"/>
            <a:ext cx="3672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u="sng" dirty="0">
                <a:solidFill>
                  <a:srgbClr val="C00000"/>
                </a:solidFill>
              </a:rPr>
              <a:t>Industry Helping Academia</a:t>
            </a:r>
          </a:p>
        </p:txBody>
      </p:sp>
    </p:spTree>
    <p:extLst>
      <p:ext uri="{BB962C8B-B14F-4D97-AF65-F5344CB8AC3E}">
        <p14:creationId xmlns:p14="http://schemas.microsoft.com/office/powerpoint/2010/main" val="103656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D7946-E541-4B49-AA42-36194F4B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Steps Moving Forward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5FD13-FD57-44FF-A19C-306EE5592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"/>
                <a:cs typeface="Helvetica"/>
              </a:rPr>
              <a:t>Task Force for Master Protocol, Budget Grid, Education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Liaison to ASTCT Education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FDA involvement, possible Type C meeting</a:t>
            </a:r>
            <a:endParaRPr lang="en-US" dirty="0"/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Governance Committee for Data and Sample Repository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Involve CIBMTR, EMMES?</a:t>
            </a:r>
          </a:p>
          <a:p>
            <a:pPr lvl="1"/>
            <a:endParaRPr lang="en-US" dirty="0">
              <a:cs typeface="Helvetica"/>
            </a:endParaRPr>
          </a:p>
          <a:p>
            <a:pPr lvl="1"/>
            <a:endParaRPr lang="en-US" dirty="0">
              <a:cs typeface="Helvetica"/>
            </a:endParaRPr>
          </a:p>
          <a:p>
            <a:pPr lvl="1"/>
            <a:endParaRPr lang="en-US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47063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421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Office Theme</vt:lpstr>
      <vt:lpstr>  2020 NIH Chronic GvHD Consensus Project on Criteria for Clinical Trials </vt:lpstr>
      <vt:lpstr> </vt:lpstr>
      <vt:lpstr>Industry Summit Primary Aim</vt:lpstr>
      <vt:lpstr>Agenda</vt:lpstr>
      <vt:lpstr>Clinical Trial Processes</vt:lpstr>
      <vt:lpstr>Shared Data/Biorepository</vt:lpstr>
      <vt:lpstr>Access</vt:lpstr>
      <vt:lpstr>Multi-Company Studies</vt:lpstr>
      <vt:lpstr>Steps Moving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Meyer, Joseph (NIH/NCI) [C]</dc:creator>
  <cp:lastModifiedBy>Steven</cp:lastModifiedBy>
  <cp:revision>210</cp:revision>
  <dcterms:created xsi:type="dcterms:W3CDTF">2020-09-23T13:09:33Z</dcterms:created>
  <dcterms:modified xsi:type="dcterms:W3CDTF">2020-11-20T02:00:47Z</dcterms:modified>
</cp:coreProperties>
</file>