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b="def" i="def"/>
      <a:tcStyle>
        <a:tcBdr/>
        <a:fill>
          <a:solidFill>
            <a:srgbClr val="FFFFFF"/>
          </a:solidFill>
        </a:fill>
      </a:tcStyle>
    </a:band2H>
    <a:firstCo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6" name="Shape 146"/>
          <p:cNvSpPr/>
          <p:nvPr>
            <p:ph type="sldImg"/>
          </p:nvPr>
        </p:nvSpPr>
        <p:spPr>
          <a:xfrm>
            <a:off x="1143000" y="685800"/>
            <a:ext cx="4572000" cy="3429000"/>
          </a:xfrm>
          <a:prstGeom prst="rect">
            <a:avLst/>
          </a:prstGeom>
        </p:spPr>
        <p:txBody>
          <a:bodyPr/>
          <a:lstStyle/>
          <a:p>
            <a:pPr/>
          </a:p>
        </p:txBody>
      </p:sp>
      <p:sp>
        <p:nvSpPr>
          <p:cNvPr id="147" name="Shape 14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 Id="rId3" Type="http://schemas.openxmlformats.org/officeDocument/2006/relationships/hyperlink" Target="https://www.ncbi.nlm.nih.gov/pubmed/27989931" TargetMode="External"/><Relationship Id="rId4" Type="http://schemas.openxmlformats.org/officeDocument/2006/relationships/hyperlink" Target="https://www.ncbi.nlm.nih.gov/pubmed/27713091" TargetMode="External"/><Relationship Id="rId5" Type="http://schemas.openxmlformats.org/officeDocument/2006/relationships/hyperlink" Target="http://www.bbmt.org/article/S1083-8791(11)01081-0/fulltext" TargetMode="External"/></Relationships>

</file>

<file path=ppt/notesSlides/_rels/notesSlide4.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lvl="2">
              <a:lnSpc>
                <a:spcPct val="120000"/>
              </a:lnSpc>
            </a:pPr>
            <a:r>
              <a:t>If it does have a positive impact, then</a:t>
            </a:r>
          </a:p>
          <a:p>
            <a:pPr lvl="2">
              <a:lnSpc>
                <a:spcPct val="120000"/>
              </a:lnSpc>
            </a:pPr>
            <a:r>
              <a:t>Are recommendations standardized?</a:t>
            </a:r>
          </a:p>
          <a:p>
            <a:pPr lvl="2">
              <a:lnSpc>
                <a:spcPct val="120000"/>
              </a:lnSpc>
            </a:pPr>
            <a:r>
              <a:t>What is the level of patient understanding and compliance? </a:t>
            </a:r>
          </a:p>
          <a:p>
            <a:pPr lvl="2">
              <a:lnSpc>
                <a:spcPct val="120000"/>
              </a:lnSpc>
            </a:pPr>
            <a:r>
              <a:t>Are there barriers to compliance? (e.g. health literacy, finances, insurance, systemic issues)</a:t>
            </a:r>
          </a:p>
          <a:p>
            <a:pPr lvl="2">
              <a:lnSpc>
                <a:spcPct val="120000"/>
              </a:lnSpc>
            </a:pPr>
            <a:r>
              <a:t>Are community physicians aware of health practice recommendations?</a:t>
            </a:r>
          </a:p>
          <a:p>
            <a:pPr lvl="2">
              <a:lnSpc>
                <a:spcPct val="120000"/>
              </a:lnSpc>
            </a:pPr>
            <a:r>
              <a:t>Would creating patient/provider fact sheets be useful? Improve health behaviors?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r>
              <a:t>and in prevention trials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Shape 365"/>
          <p:cNvSpPr/>
          <p:nvPr>
            <p:ph type="sldImg"/>
          </p:nvPr>
        </p:nvSpPr>
        <p:spPr>
          <a:prstGeom prst="rect">
            <a:avLst/>
          </a:prstGeom>
        </p:spPr>
        <p:txBody>
          <a:bodyPr/>
          <a:lstStyle/>
          <a:p>
            <a:pPr/>
          </a:p>
        </p:txBody>
      </p:sp>
      <p:sp>
        <p:nvSpPr>
          <p:cNvPr id="366" name="Shape 366"/>
          <p:cNvSpPr/>
          <p:nvPr>
            <p:ph type="body" sz="quarter" idx="1"/>
          </p:nvPr>
        </p:nvSpPr>
        <p:spPr>
          <a:prstGeom prst="rect">
            <a:avLst/>
          </a:prstGeom>
        </p:spPr>
        <p:txBody>
          <a:bodyPr/>
          <a:lstStyle/>
          <a:p>
            <a:pPr/>
            <a:r>
              <a:t>Discuss top issues surrounding survivorship and long-term care</a:t>
            </a:r>
          </a:p>
          <a:p>
            <a:pPr/>
          </a:p>
          <a:p>
            <a:pPr/>
            <a:r>
              <a:t>GVHD, relapse, infection, second cancers, relapse, late effects due to chemotherapy and immunosuppression, infertility, mental health, quality of life</a:t>
            </a:r>
          </a:p>
          <a:p>
            <a:pPr/>
          </a:p>
          <a:p>
            <a:pPr/>
            <a:r>
              <a:t>ASTCT, NMDP, ASCO, NCCN, NIH all have similar guidelines and recommendations for cancer and BMT long term survivorship and late effects care</a:t>
            </a:r>
          </a:p>
          <a:p>
            <a:pPr/>
          </a:p>
          <a:p>
            <a:pPr/>
            <a:r>
              <a:t>Who is responsible for monitoring, ordering, treating, etc… BMT vs local oncology vs PCP vs specialty care</a:t>
            </a:r>
          </a:p>
          <a:p>
            <a:pPr/>
          </a:p>
          <a:p>
            <a:pPr/>
            <a:r>
              <a:t>Integrated  - care provided within a routine BMT visit</a:t>
            </a:r>
          </a:p>
          <a:p>
            <a:pPr/>
            <a:r>
              <a:t>Consultative - single or multiple visits at transplant center dedicated toward survivorship care</a:t>
            </a:r>
          </a:p>
          <a:p>
            <a:pPr/>
            <a:r>
              <a:t>Shared - collaborative care between transplant center and other providers</a:t>
            </a:r>
          </a:p>
          <a:p>
            <a:pPr/>
            <a:r>
              <a:t>Transitional - care transitioned to non transplant providers at established time point – patient may need to return back to transplant center for management of HCT- related complications</a:t>
            </a:r>
          </a:p>
          <a:p>
            <a:pPr/>
          </a:p>
          <a:p>
            <a:pPr>
              <a:defRPr>
                <a:latin typeface="Arial"/>
                <a:ea typeface="Arial"/>
                <a:cs typeface="Arial"/>
                <a:sym typeface="Arial"/>
              </a:defRPr>
            </a:pPr>
            <a:r>
              <a:t>Hashmi S, Carpenter P, Khera N, Tichelli A, Savani BN. Lost in transition: the essential need for long-term follow-up clinic for blood and marrow transplantation survivors. Biol Blood Marrow Transplant. 2015 Feb;21(2):225-32. doi: 10.1016/j.bbmt.2014.06.035. Epub 2014 Jul 3. PMID: 24999225.</a:t>
            </a:r>
          </a:p>
          <a:p>
            <a:pPr>
              <a:defRPr>
                <a:latin typeface="Arial"/>
                <a:ea typeface="Arial"/>
                <a:cs typeface="Arial"/>
                <a:sym typeface="Arial"/>
              </a:defRPr>
            </a:pPr>
          </a:p>
          <a:p>
            <a:pPr>
              <a:defRPr>
                <a:latin typeface="Arial"/>
                <a:ea typeface="Arial"/>
                <a:cs typeface="Arial"/>
                <a:sym typeface="Arial"/>
              </a:defRPr>
            </a:pPr>
            <a:r>
              <a:t>Battiwalla M, Hashmi S, Majhail N, Pavletic S, Savani BN, Shelburne N. </a:t>
            </a:r>
            <a:r>
              <a:rPr u="sng">
                <a:solidFill>
                  <a:srgbClr val="0000FF"/>
                </a:solidFill>
                <a:uFill>
                  <a:solidFill>
                    <a:srgbClr val="0000FF"/>
                  </a:solidFill>
                </a:uFill>
                <a:hlinkClick r:id="rId3" invalidUrl="" action="" tgtFrame="" tooltip="" history="1" highlightClick="0" endSnd="0"/>
              </a:rPr>
              <a:t>National Institutes of Health Hematopoietic Cell Transplantation Late Effects Initiative: Developing Recommendations to Improve Survivorship and Long-Term Outcomes</a:t>
            </a:r>
            <a:r>
              <a:t>. </a:t>
            </a:r>
            <a:r>
              <a:rPr i="1"/>
              <a:t>Biol Blood Marrow Transplant</a:t>
            </a:r>
            <a:r>
              <a:t>. 2017 Jan;23(1):6-9.</a:t>
            </a:r>
          </a:p>
          <a:p>
            <a:pPr>
              <a:defRPr>
                <a:latin typeface="Arial"/>
                <a:ea typeface="Arial"/>
                <a:cs typeface="Arial"/>
                <a:sym typeface="Arial"/>
              </a:defRPr>
            </a:pPr>
          </a:p>
          <a:p>
            <a:pPr>
              <a:defRPr>
                <a:latin typeface="Arial"/>
                <a:ea typeface="Arial"/>
                <a:cs typeface="Arial"/>
                <a:sym typeface="Arial"/>
              </a:defRPr>
            </a:pPr>
            <a:r>
              <a:t>Hashmi SK, Bredeson C, Duarte RF, Farnia S, Ferrey S, Fitzhugh C, Flowers MED, Gajewski J, Gastineau D, Greenwald M, Jagasia M, Martin P, Rizzo JD, Schmit-Pokorny K, Majhail NS. </a:t>
            </a:r>
            <a:r>
              <a:rPr u="sng">
                <a:solidFill>
                  <a:srgbClr val="0000FF"/>
                </a:solidFill>
                <a:uFill>
                  <a:solidFill>
                    <a:srgbClr val="0000FF"/>
                  </a:solidFill>
                </a:uFill>
                <a:hlinkClick r:id="rId4" invalidUrl="" action="" tgtFrame="" tooltip="" history="1" highlightClick="0" endSnd="0"/>
              </a:rPr>
              <a:t>National Institutes of Health Blood and Marrow Transplant Late Effects Initiative: The Healthcare Delivery Working Group Report</a:t>
            </a:r>
            <a:r>
              <a:t>. </a:t>
            </a:r>
            <a:r>
              <a:rPr i="1"/>
              <a:t>Biol Blood Marrow Transplant</a:t>
            </a:r>
            <a:r>
              <a:t>. 2017 May;23(5):717-725.</a:t>
            </a:r>
          </a:p>
          <a:p>
            <a:pPr>
              <a:defRPr>
                <a:latin typeface="Arial"/>
                <a:ea typeface="Arial"/>
                <a:cs typeface="Arial"/>
                <a:sym typeface="Arial"/>
              </a:defRPr>
            </a:pPr>
          </a:p>
          <a:p>
            <a:pPr>
              <a:defRPr>
                <a:latin typeface="Arial"/>
                <a:ea typeface="Arial"/>
                <a:cs typeface="Arial"/>
                <a:sym typeface="Arial"/>
              </a:defRPr>
            </a:pPr>
            <a:r>
              <a:t>Majhail NS, Rizzo JD, Lee SJ, et al. Recommended screening and preventive practices for long-term survivors after hematopoietic cell transplantation; Center for International Blood and Marrow Transplant Research (CIBMTR), American Society for Blood and Marrow Transplantation (ASBMT), European Group for Blood and Marrow Transplantation (EBMT), Asia-Pacific Blood and Marrow Transplantation Group (APBMT), Bone Marrow Transplant Society of Australia and New Zealand (BMTSANZ), East Mediterranean Blood and Marrow Transplantation Group (EMBMT) and Sociedade Brasileira de Transplante de Medula Ossea (SBTMO). Co-published in Biol Blood Marrow Transplant, 2012, 18(3): 348-371; Bone Marrow Transplant, 2012, 47(3): 337-341; and Hematol Oncol Stem Cell Ther, 2012, 5(1): 1-30. </a:t>
            </a:r>
            <a:r>
              <a:rPr u="sng">
                <a:solidFill>
                  <a:srgbClr val="0000FF"/>
                </a:solidFill>
                <a:uFill>
                  <a:solidFill>
                    <a:srgbClr val="0000FF"/>
                  </a:solidFill>
                </a:uFill>
                <a:hlinkClick r:id="rId5" invalidUrl="" action="" tgtFrame="" tooltip="" history="1" highlightClick="0" endSnd="0"/>
              </a:rPr>
              <a:t>Access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Shape 370"/>
          <p:cNvSpPr/>
          <p:nvPr>
            <p:ph type="sldImg"/>
          </p:nvPr>
        </p:nvSpPr>
        <p:spPr>
          <a:prstGeom prst="rect">
            <a:avLst/>
          </a:prstGeom>
        </p:spPr>
        <p:txBody>
          <a:bodyPr/>
          <a:lstStyle/>
          <a:p>
            <a:pPr/>
          </a:p>
        </p:txBody>
      </p:sp>
      <p:sp>
        <p:nvSpPr>
          <p:cNvPr id="371" name="Shape 371"/>
          <p:cNvSpPr/>
          <p:nvPr>
            <p:ph type="body" sz="quarter" idx="1"/>
          </p:nvPr>
        </p:nvSpPr>
        <p:spPr>
          <a:prstGeom prst="rect">
            <a:avLst/>
          </a:prstGeom>
        </p:spPr>
        <p:txBody>
          <a:bodyPr/>
          <a:lstStyle/>
          <a:p>
            <a:pPr/>
            <a:r>
              <a:t>What gets in the way of addressing survivorship and long-term care issues?</a:t>
            </a:r>
          </a:p>
          <a:p>
            <a:pPr/>
          </a:p>
          <a:p>
            <a:pPr/>
            <a:r>
              <a:t>GVHD in the community, mental health care, PTSD, caregiver support</a:t>
            </a:r>
          </a:p>
          <a:p>
            <a:pPr/>
          </a:p>
          <a:p>
            <a:pPr/>
            <a:r>
              <a:t>Finances, personnel, buy in to establish clinics specific to long term care</a:t>
            </a:r>
          </a:p>
          <a:p>
            <a:pPr/>
            <a:r>
              <a:t>Local resources are limited</a:t>
            </a:r>
          </a:p>
          <a:p>
            <a:pPr/>
            <a:r>
              <a:t>PCP comfortable with late effects/GVHD care</a:t>
            </a:r>
          </a:p>
          <a:p>
            <a:pPr/>
            <a:r>
              <a:t>Multiple specialists required for complex care</a:t>
            </a:r>
          </a:p>
          <a:p>
            <a:pPr/>
            <a:r>
              <a:t>Support for the PCPs in the community </a:t>
            </a:r>
          </a:p>
          <a:p>
            <a:pPr/>
            <a:r>
              <a:t>Limited PCPs - </a:t>
            </a:r>
            <a:r>
              <a:rPr>
                <a:latin typeface="Arial"/>
                <a:ea typeface="Arial"/>
                <a:cs typeface="Arial"/>
                <a:sym typeface="Arial"/>
              </a:rPr>
              <a:t>According to the dept of health and human services: The number of </a:t>
            </a:r>
            <a:r>
              <a:rPr b="1">
                <a:latin typeface="Arial"/>
                <a:ea typeface="Arial"/>
                <a:cs typeface="Arial"/>
                <a:sym typeface="Arial"/>
              </a:rPr>
              <a:t>primary care physicians</a:t>
            </a:r>
            <a:r>
              <a:rPr>
                <a:latin typeface="Arial"/>
                <a:ea typeface="Arial"/>
                <a:cs typeface="Arial"/>
                <a:sym typeface="Arial"/>
              </a:rPr>
              <a:t> is projected to increase from 205,000 FTEs in 2010 to 220,800 in </a:t>
            </a:r>
            <a:r>
              <a:rPr b="1">
                <a:latin typeface="Arial"/>
                <a:ea typeface="Arial"/>
                <a:cs typeface="Arial"/>
                <a:sym typeface="Arial"/>
              </a:rPr>
              <a:t>2020</a:t>
            </a:r>
            <a:r>
              <a:rPr>
                <a:latin typeface="Arial"/>
                <a:ea typeface="Arial"/>
                <a:cs typeface="Arial"/>
                <a:sym typeface="Arial"/>
              </a:rPr>
              <a:t>, an 8-percent increase. The total demand for </a:t>
            </a:r>
            <a:r>
              <a:rPr b="1">
                <a:latin typeface="Arial"/>
                <a:ea typeface="Arial"/>
                <a:cs typeface="Arial"/>
                <a:sym typeface="Arial"/>
              </a:rPr>
              <a:t>primary care physicians</a:t>
            </a:r>
            <a:r>
              <a:rPr>
                <a:latin typeface="Arial"/>
                <a:ea typeface="Arial"/>
                <a:cs typeface="Arial"/>
                <a:sym typeface="Arial"/>
              </a:rPr>
              <a:t> is projected to grow by 28,700, from 212,500 FTEs in 2010 to 241,200 FTEs in </a:t>
            </a:r>
            <a:r>
              <a:rPr b="1">
                <a:latin typeface="Arial"/>
                <a:ea typeface="Arial"/>
                <a:cs typeface="Arial"/>
                <a:sym typeface="Arial"/>
              </a:rPr>
              <a:t>2020</a:t>
            </a:r>
            <a:r>
              <a:rPr>
                <a:latin typeface="Arial"/>
                <a:ea typeface="Arial"/>
                <a:cs typeface="Arial"/>
                <a:sym typeface="Arial"/>
              </a:rPr>
              <a:t>, a 14-percent increase.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Shape 375"/>
          <p:cNvSpPr/>
          <p:nvPr>
            <p:ph type="sldImg"/>
          </p:nvPr>
        </p:nvSpPr>
        <p:spPr>
          <a:prstGeom prst="rect">
            <a:avLst/>
          </a:prstGeom>
        </p:spPr>
        <p:txBody>
          <a:bodyPr/>
          <a:lstStyle/>
          <a:p>
            <a:pPr/>
          </a:p>
        </p:txBody>
      </p:sp>
      <p:sp>
        <p:nvSpPr>
          <p:cNvPr id="376" name="Shape 376"/>
          <p:cNvSpPr/>
          <p:nvPr>
            <p:ph type="body" sz="quarter" idx="1"/>
          </p:nvPr>
        </p:nvSpPr>
        <p:spPr>
          <a:prstGeom prst="rect">
            <a:avLst/>
          </a:prstGeom>
        </p:spPr>
        <p:txBody>
          <a:bodyPr/>
          <a:lstStyle/>
          <a:p>
            <a:pPr/>
            <a:r>
              <a:t>Who What where how when What works and what does not</a:t>
            </a:r>
          </a:p>
          <a:p>
            <a:pPr/>
          </a:p>
          <a:p>
            <a:pPr/>
            <a:r>
              <a:t>Treatment summary and care plans; faxing and routing to outside providers; educating patients and providing them the list of recommendations so that they can be empowered to advocate for themselves</a:t>
            </a:r>
          </a:p>
          <a:p>
            <a:pPr/>
            <a:r>
              <a:t>Cleveland clinic is an example of a integrated and consultative service; established standards within our program, guideline for screening and treatment of certain late effects of transplant</a:t>
            </a:r>
          </a:p>
          <a:p>
            <a:pPr/>
            <a:r>
              <a:t>Fred Hutch LTFU clinic is an example of transitional service</a:t>
            </a:r>
          </a:p>
          <a:p>
            <a:pPr/>
            <a:r>
              <a:t>Important to establish a program that fits into your current plan and is accessible and impactful for patients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Shape 380"/>
          <p:cNvSpPr/>
          <p:nvPr>
            <p:ph type="sldImg"/>
          </p:nvPr>
        </p:nvSpPr>
        <p:spPr>
          <a:prstGeom prst="rect">
            <a:avLst/>
          </a:prstGeom>
        </p:spPr>
        <p:txBody>
          <a:bodyPr/>
          <a:lstStyle/>
          <a:p>
            <a:pPr/>
          </a:p>
        </p:txBody>
      </p:sp>
      <p:sp>
        <p:nvSpPr>
          <p:cNvPr id="381" name="Shape 381"/>
          <p:cNvSpPr/>
          <p:nvPr>
            <p:ph type="body" sz="quarter" idx="1"/>
          </p:nvPr>
        </p:nvSpPr>
        <p:spPr>
          <a:prstGeom prst="rect">
            <a:avLst/>
          </a:prstGeom>
        </p:spPr>
        <p:txBody>
          <a:bodyPr/>
          <a:lstStyle/>
          <a:p>
            <a:pPr/>
            <a:r>
              <a:t>What do providers, researchers, clinicians, etc. need to know to improve this?</a:t>
            </a:r>
          </a:p>
          <a:p>
            <a:pPr/>
          </a:p>
          <a:p>
            <a:pPr/>
            <a:r>
              <a:t>So many emotions and changes prior, during and post transplant, especially those patients with cGVHD</a:t>
            </a:r>
          </a:p>
          <a:p>
            <a:pPr/>
            <a:r>
              <a:t>Educating more before transplant: SW and Psychology or psychiatry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Shape 385"/>
          <p:cNvSpPr/>
          <p:nvPr>
            <p:ph type="sldImg"/>
          </p:nvPr>
        </p:nvSpPr>
        <p:spPr>
          <a:prstGeom prst="rect">
            <a:avLst/>
          </a:prstGeom>
        </p:spPr>
        <p:txBody>
          <a:bodyPr/>
          <a:lstStyle/>
          <a:p>
            <a:pPr/>
          </a:p>
        </p:txBody>
      </p:sp>
      <p:sp>
        <p:nvSpPr>
          <p:cNvPr id="386" name="Shape 386"/>
          <p:cNvSpPr/>
          <p:nvPr>
            <p:ph type="body" sz="quarter" idx="1"/>
          </p:nvPr>
        </p:nvSpPr>
        <p:spPr>
          <a:prstGeom prst="rect">
            <a:avLst/>
          </a:prstGeom>
        </p:spPr>
        <p:txBody>
          <a:bodyPr/>
          <a:lstStyle/>
          <a:p>
            <a:pPr/>
            <a:r>
              <a:t>magic wand question</a:t>
            </a:r>
          </a:p>
          <a:p>
            <a:pPr/>
            <a:r>
              <a:t>Five year plan</a:t>
            </a:r>
          </a:p>
          <a:p>
            <a:pPr/>
            <a:r>
              <a:t>How to create this and what is needed?</a:t>
            </a:r>
          </a:p>
          <a:p>
            <a:pPr/>
          </a:p>
          <a:p>
            <a:pPr/>
            <a:r>
              <a:t>Mental health providers/visits throughout transplant but also post transplant and with diagnosis of GVHD</a:t>
            </a:r>
          </a:p>
          <a:p>
            <a:pPr/>
            <a:r>
              <a:t>Mental health counseling prior to transplant – educate often that depression and anxiety can be seen frequently post transplant and offer more support and resources; provide more group therapy, more providers</a:t>
            </a:r>
          </a:p>
          <a:p>
            <a:pPr/>
            <a:r>
              <a:t>Increase knowledge in the community; outreach and education from transplant centers </a:t>
            </a:r>
          </a:p>
          <a:p>
            <a:pPr/>
            <a:r>
              <a:t>Grants and funding to help offset medications, travel, copays, time off of work</a:t>
            </a:r>
          </a:p>
          <a:p>
            <a:pPr/>
            <a:r>
              <a:t>Clinical trials, more targeted therapy, being able to identify which medications/treatments more effective for individuals.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pic>
        <p:nvPicPr>
          <p:cNvPr id="11" name="Picture 8" descr="Picture 8"/>
          <p:cNvPicPr>
            <a:picLocks noChangeAspect="1"/>
          </p:cNvPicPr>
          <p:nvPr/>
        </p:nvPicPr>
        <p:blipFill>
          <a:blip r:embed="rId2">
            <a:extLst/>
          </a:blip>
          <a:stretch>
            <a:fillRect/>
          </a:stretch>
        </p:blipFill>
        <p:spPr>
          <a:xfrm>
            <a:off x="3045" y="0"/>
            <a:ext cx="12185909" cy="6858000"/>
          </a:xfrm>
          <a:prstGeom prst="rect">
            <a:avLst/>
          </a:prstGeom>
          <a:ln w="12700">
            <a:miter lim="400000"/>
          </a:ln>
        </p:spPr>
      </p:pic>
      <p:sp>
        <p:nvSpPr>
          <p:cNvPr id="12" name="Title Text"/>
          <p:cNvSpPr txBox="1"/>
          <p:nvPr>
            <p:ph type="title"/>
          </p:nvPr>
        </p:nvSpPr>
        <p:spPr>
          <a:xfrm>
            <a:off x="2415208" y="755375"/>
            <a:ext cx="8845827" cy="3112399"/>
          </a:xfrm>
          <a:prstGeom prst="rect">
            <a:avLst/>
          </a:prstGeom>
          <a:effectLst>
            <a:outerShdw sx="100000" sy="100000" kx="0" ky="0" algn="b" rotWithShape="0" blurRad="571500" dist="0" dir="2700000">
              <a:srgbClr val="FFFFFF"/>
            </a:outerShdw>
          </a:effectLst>
        </p:spPr>
        <p:txBody>
          <a:bodyPr anchor="b"/>
          <a:lstStyle>
            <a:lvl1pPr>
              <a:defRPr b="1" sz="6000">
                <a:solidFill>
                  <a:srgbClr val="002060"/>
                </a:solidFill>
                <a:latin typeface="+mj-lt"/>
                <a:ea typeface="+mj-ea"/>
                <a:cs typeface="+mj-cs"/>
                <a:sym typeface="Helvetica"/>
              </a:defRPr>
            </a:lvl1pPr>
          </a:lstStyle>
          <a:p>
            <a:pPr/>
            <a:r>
              <a:t>Title Text</a:t>
            </a:r>
          </a:p>
        </p:txBody>
      </p:sp>
      <p:sp>
        <p:nvSpPr>
          <p:cNvPr id="13" name="Body Level One…"/>
          <p:cNvSpPr txBox="1"/>
          <p:nvPr>
            <p:ph type="body" sz="quarter" idx="1"/>
          </p:nvPr>
        </p:nvSpPr>
        <p:spPr>
          <a:xfrm>
            <a:off x="2415208" y="3959845"/>
            <a:ext cx="8845827" cy="472765"/>
          </a:xfrm>
          <a:prstGeom prst="rect">
            <a:avLst/>
          </a:prstGeom>
          <a:solidFill>
            <a:srgbClr val="0070C0"/>
          </a:solidFill>
        </p:spPr>
        <p:txBody>
          <a:bodyPr/>
          <a:lstStyle>
            <a:lvl1pPr marL="0" indent="0">
              <a:buSzTx/>
              <a:buFontTx/>
              <a:buNone/>
              <a:defRPr b="1" sz="2400">
                <a:solidFill>
                  <a:srgbClr val="FFFFFF"/>
                </a:solidFill>
                <a:latin typeface="+mj-lt"/>
                <a:ea typeface="+mj-ea"/>
                <a:cs typeface="+mj-cs"/>
                <a:sym typeface="Helvetica"/>
              </a:defRPr>
            </a:lvl1pPr>
            <a:lvl2pPr marL="0" indent="0">
              <a:buSzTx/>
              <a:buFontTx/>
              <a:buNone/>
              <a:defRPr b="1" sz="2400">
                <a:solidFill>
                  <a:srgbClr val="FFFFFF"/>
                </a:solidFill>
                <a:latin typeface="+mj-lt"/>
                <a:ea typeface="+mj-ea"/>
                <a:cs typeface="+mj-cs"/>
                <a:sym typeface="Helvetica"/>
              </a:defRPr>
            </a:lvl2pPr>
            <a:lvl3pPr marL="0" indent="0">
              <a:buSzTx/>
              <a:buFontTx/>
              <a:buNone/>
              <a:defRPr b="1" sz="2400">
                <a:solidFill>
                  <a:srgbClr val="FFFFFF"/>
                </a:solidFill>
                <a:latin typeface="+mj-lt"/>
                <a:ea typeface="+mj-ea"/>
                <a:cs typeface="+mj-cs"/>
                <a:sym typeface="Helvetica"/>
              </a:defRPr>
            </a:lvl3pPr>
            <a:lvl4pPr marL="0" indent="0">
              <a:buSzTx/>
              <a:buFontTx/>
              <a:buNone/>
              <a:defRPr b="1" sz="2400">
                <a:solidFill>
                  <a:srgbClr val="FFFFFF"/>
                </a:solidFill>
                <a:latin typeface="+mj-lt"/>
                <a:ea typeface="+mj-ea"/>
                <a:cs typeface="+mj-cs"/>
                <a:sym typeface="Helvetica"/>
              </a:defRPr>
            </a:lvl4pPr>
            <a:lvl5pPr marL="0" indent="0">
              <a:buSzTx/>
              <a:buFontTx/>
              <a:buNone/>
              <a:defRPr b="1" sz="2400">
                <a:solidFill>
                  <a:srgbClr val="FFFFFF"/>
                </a:solidFill>
                <a:latin typeface="+mj-lt"/>
                <a:ea typeface="+mj-ea"/>
                <a:cs typeface="+mj-cs"/>
                <a:sym typeface="Helvetica"/>
              </a:defRPr>
            </a:lvl5pPr>
          </a:lstStyle>
          <a:p>
            <a:pPr/>
            <a:r>
              <a:t>Body Level One</a:t>
            </a:r>
          </a:p>
          <a:p>
            <a:pPr lvl="1"/>
            <a:r>
              <a:t>Body Level Two</a:t>
            </a:r>
          </a:p>
          <a:p>
            <a:pPr lvl="2"/>
            <a:r>
              <a:t>Body Level Three</a:t>
            </a:r>
          </a:p>
          <a:p>
            <a:pPr lvl="3"/>
            <a:r>
              <a:t>Body Level Four</a:t>
            </a:r>
          </a:p>
          <a:p>
            <a:pPr lvl="4"/>
            <a:r>
              <a:t>Body Level Five</a:t>
            </a:r>
          </a:p>
        </p:txBody>
      </p:sp>
      <p:pic>
        <p:nvPicPr>
          <p:cNvPr id="14" name="Picture 4" descr="Picture 4"/>
          <p:cNvPicPr>
            <a:picLocks noChangeAspect="1"/>
          </p:cNvPicPr>
          <p:nvPr/>
        </p:nvPicPr>
        <p:blipFill>
          <a:blip r:embed="rId3">
            <a:extLst/>
          </a:blip>
          <a:stretch>
            <a:fillRect/>
          </a:stretch>
        </p:blipFill>
        <p:spPr>
          <a:xfrm>
            <a:off x="2209800" y="663302"/>
            <a:ext cx="7772400" cy="1257301"/>
          </a:xfrm>
          <a:prstGeom prst="rect">
            <a:avLst/>
          </a:prstGeom>
          <a:ln w="12700">
            <a:miter lim="400000"/>
          </a:ln>
        </p:spPr>
      </p:pic>
      <p:sp>
        <p:nvSpPr>
          <p:cNvPr id="15" name="Slide Number"/>
          <p:cNvSpPr txBox="1"/>
          <p:nvPr>
            <p:ph type="sldNum" sz="quarter" idx="2"/>
          </p:nvPr>
        </p:nvSpPr>
        <p:spPr>
          <a:xfrm>
            <a:off x="8478981" y="6232199"/>
            <a:ext cx="258620" cy="24830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96" name="Title Text"/>
          <p:cNvSpPr txBox="1"/>
          <p:nvPr>
            <p:ph type="title"/>
          </p:nvPr>
        </p:nvSpPr>
        <p:spPr>
          <a:prstGeom prst="rect">
            <a:avLst/>
          </a:prstGeom>
        </p:spPr>
        <p:txBody>
          <a:bodyPr/>
          <a:lstStyle/>
          <a:p>
            <a:pPr/>
            <a:r>
              <a:t>Title Text</a:t>
            </a:r>
          </a:p>
        </p:txBody>
      </p:sp>
      <p:sp>
        <p:nvSpPr>
          <p:cNvPr id="9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05"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06" name="Body Level One…"/>
          <p:cNvSpPr txBox="1"/>
          <p:nvPr>
            <p:ph type="body" sz="quarter" idx="1"/>
          </p:nvPr>
        </p:nvSpPr>
        <p:spPr>
          <a:xfrm>
            <a:off x="1524000" y="3602037"/>
            <a:ext cx="9144000" cy="1655767"/>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114" name="Picture 8" descr="Picture 8"/>
          <p:cNvPicPr>
            <a:picLocks noChangeAspect="1"/>
          </p:cNvPicPr>
          <p:nvPr/>
        </p:nvPicPr>
        <p:blipFill>
          <a:blip r:embed="rId2">
            <a:extLst/>
          </a:blip>
          <a:stretch>
            <a:fillRect/>
          </a:stretch>
        </p:blipFill>
        <p:spPr>
          <a:xfrm>
            <a:off x="3045" y="0"/>
            <a:ext cx="12185909" cy="6858000"/>
          </a:xfrm>
          <a:prstGeom prst="rect">
            <a:avLst/>
          </a:prstGeom>
          <a:ln w="12700">
            <a:miter lim="400000"/>
          </a:ln>
        </p:spPr>
      </p:pic>
      <p:sp>
        <p:nvSpPr>
          <p:cNvPr id="115" name="Title Text"/>
          <p:cNvSpPr txBox="1"/>
          <p:nvPr>
            <p:ph type="title"/>
          </p:nvPr>
        </p:nvSpPr>
        <p:spPr>
          <a:xfrm>
            <a:off x="2415208" y="755375"/>
            <a:ext cx="8845827" cy="3112399"/>
          </a:xfrm>
          <a:prstGeom prst="rect">
            <a:avLst/>
          </a:prstGeom>
          <a:effectLst>
            <a:outerShdw sx="100000" sy="100000" kx="0" ky="0" algn="b" rotWithShape="0" blurRad="571500" dist="0" dir="2700000">
              <a:srgbClr val="FFFFFF"/>
            </a:outerShdw>
          </a:effectLst>
        </p:spPr>
        <p:txBody>
          <a:bodyPr anchor="b"/>
          <a:lstStyle>
            <a:lvl1pPr>
              <a:defRPr b="1" sz="6000">
                <a:solidFill>
                  <a:srgbClr val="002060"/>
                </a:solidFill>
                <a:latin typeface="+mj-lt"/>
                <a:ea typeface="+mj-ea"/>
                <a:cs typeface="+mj-cs"/>
                <a:sym typeface="Helvetica"/>
              </a:defRPr>
            </a:lvl1pPr>
          </a:lstStyle>
          <a:p>
            <a:pPr/>
            <a:r>
              <a:t>Title Text</a:t>
            </a:r>
          </a:p>
        </p:txBody>
      </p:sp>
      <p:sp>
        <p:nvSpPr>
          <p:cNvPr id="116" name="Body Level One…"/>
          <p:cNvSpPr txBox="1"/>
          <p:nvPr>
            <p:ph type="body" sz="quarter" idx="1"/>
          </p:nvPr>
        </p:nvSpPr>
        <p:spPr>
          <a:xfrm>
            <a:off x="2415208" y="3959845"/>
            <a:ext cx="8845827" cy="472764"/>
          </a:xfrm>
          <a:prstGeom prst="rect">
            <a:avLst/>
          </a:prstGeom>
          <a:solidFill>
            <a:srgbClr val="0070C0"/>
          </a:solidFill>
        </p:spPr>
        <p:txBody>
          <a:bodyPr/>
          <a:lstStyle>
            <a:lvl1pPr marL="0" indent="0">
              <a:buSzTx/>
              <a:buFontTx/>
              <a:buNone/>
              <a:defRPr b="1" sz="2400">
                <a:solidFill>
                  <a:srgbClr val="FFFFFF"/>
                </a:solidFill>
                <a:latin typeface="+mj-lt"/>
                <a:ea typeface="+mj-ea"/>
                <a:cs typeface="+mj-cs"/>
                <a:sym typeface="Helvetica"/>
              </a:defRPr>
            </a:lvl1pPr>
            <a:lvl2pPr marL="0" indent="0">
              <a:buSzTx/>
              <a:buFontTx/>
              <a:buNone/>
              <a:defRPr b="1" sz="2400">
                <a:solidFill>
                  <a:srgbClr val="FFFFFF"/>
                </a:solidFill>
                <a:latin typeface="+mj-lt"/>
                <a:ea typeface="+mj-ea"/>
                <a:cs typeface="+mj-cs"/>
                <a:sym typeface="Helvetica"/>
              </a:defRPr>
            </a:lvl2pPr>
            <a:lvl3pPr marL="0" indent="0">
              <a:buSzTx/>
              <a:buFontTx/>
              <a:buNone/>
              <a:defRPr b="1" sz="2400">
                <a:solidFill>
                  <a:srgbClr val="FFFFFF"/>
                </a:solidFill>
                <a:latin typeface="+mj-lt"/>
                <a:ea typeface="+mj-ea"/>
                <a:cs typeface="+mj-cs"/>
                <a:sym typeface="Helvetica"/>
              </a:defRPr>
            </a:lvl3pPr>
            <a:lvl4pPr marL="0" indent="0">
              <a:buSzTx/>
              <a:buFontTx/>
              <a:buNone/>
              <a:defRPr b="1" sz="2400">
                <a:solidFill>
                  <a:srgbClr val="FFFFFF"/>
                </a:solidFill>
                <a:latin typeface="+mj-lt"/>
                <a:ea typeface="+mj-ea"/>
                <a:cs typeface="+mj-cs"/>
                <a:sym typeface="Helvetica"/>
              </a:defRPr>
            </a:lvl4pPr>
            <a:lvl5pPr marL="0" indent="0">
              <a:buSzTx/>
              <a:buFontTx/>
              <a:buNone/>
              <a:defRPr b="1" sz="2400">
                <a:solidFill>
                  <a:srgbClr val="FFFFFF"/>
                </a:solidFill>
                <a:latin typeface="+mj-lt"/>
                <a:ea typeface="+mj-ea"/>
                <a:cs typeface="+mj-cs"/>
                <a:sym typeface="Helvetica"/>
              </a:defRPr>
            </a:lvl5pPr>
          </a:lstStyle>
          <a:p>
            <a:pPr/>
            <a:r>
              <a:t>Body Level One</a:t>
            </a:r>
          </a:p>
          <a:p>
            <a:pPr lvl="1"/>
            <a:r>
              <a:t>Body Level Two</a:t>
            </a:r>
          </a:p>
          <a:p>
            <a:pPr lvl="2"/>
            <a:r>
              <a:t>Body Level Three</a:t>
            </a:r>
          </a:p>
          <a:p>
            <a:pPr lvl="3"/>
            <a:r>
              <a:t>Body Level Four</a:t>
            </a:r>
          </a:p>
          <a:p>
            <a:pPr lvl="4"/>
            <a:r>
              <a:t>Body Level Five</a:t>
            </a:r>
          </a:p>
        </p:txBody>
      </p:sp>
      <p:pic>
        <p:nvPicPr>
          <p:cNvPr id="117" name="Picture 4" descr="Picture 4"/>
          <p:cNvPicPr>
            <a:picLocks noChangeAspect="1"/>
          </p:cNvPicPr>
          <p:nvPr/>
        </p:nvPicPr>
        <p:blipFill>
          <a:blip r:embed="rId3">
            <a:extLst/>
          </a:blip>
          <a:stretch>
            <a:fillRect/>
          </a:stretch>
        </p:blipFill>
        <p:spPr>
          <a:xfrm>
            <a:off x="2209800" y="663302"/>
            <a:ext cx="7772400" cy="1257301"/>
          </a:xfrm>
          <a:prstGeom prst="rect">
            <a:avLst/>
          </a:prstGeom>
          <a:ln w="12700">
            <a:miter lim="400000"/>
          </a:ln>
        </p:spPr>
      </p:pic>
      <p:sp>
        <p:nvSpPr>
          <p:cNvPr id="118" name="Slide Number"/>
          <p:cNvSpPr txBox="1"/>
          <p:nvPr>
            <p:ph type="sldNum" sz="quarter" idx="2"/>
          </p:nvPr>
        </p:nvSpPr>
        <p:spPr>
          <a:xfrm>
            <a:off x="8478981" y="6232199"/>
            <a:ext cx="258620" cy="24830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pic>
        <p:nvPicPr>
          <p:cNvPr id="125" name="Picture 7" descr="Picture 7"/>
          <p:cNvPicPr>
            <a:picLocks noChangeAspect="1"/>
          </p:cNvPicPr>
          <p:nvPr/>
        </p:nvPicPr>
        <p:blipFill>
          <a:blip r:embed="rId2">
            <a:extLst/>
          </a:blip>
          <a:stretch>
            <a:fillRect/>
          </a:stretch>
        </p:blipFill>
        <p:spPr>
          <a:xfrm>
            <a:off x="3045" y="0"/>
            <a:ext cx="12185909" cy="6858000"/>
          </a:xfrm>
          <a:prstGeom prst="rect">
            <a:avLst/>
          </a:prstGeom>
          <a:ln w="12700">
            <a:miter lim="400000"/>
          </a:ln>
        </p:spPr>
      </p:pic>
      <p:sp>
        <p:nvSpPr>
          <p:cNvPr id="126" name="Title Text"/>
          <p:cNvSpPr txBox="1"/>
          <p:nvPr>
            <p:ph type="title"/>
          </p:nvPr>
        </p:nvSpPr>
        <p:spPr>
          <a:xfrm>
            <a:off x="1791729" y="234776"/>
            <a:ext cx="7898925" cy="1059996"/>
          </a:xfrm>
          <a:prstGeom prst="rect">
            <a:avLst/>
          </a:prstGeom>
        </p:spPr>
        <p:txBody>
          <a:bodyPr lIns="0" tIns="0" rIns="0" bIns="0"/>
          <a:lstStyle>
            <a:lvl1pPr>
              <a:defRPr b="1" sz="3600">
                <a:solidFill>
                  <a:srgbClr val="002060"/>
                </a:solidFill>
                <a:latin typeface="+mj-lt"/>
                <a:ea typeface="+mj-ea"/>
                <a:cs typeface="+mj-cs"/>
                <a:sym typeface="Helvetica"/>
              </a:defRPr>
            </a:lvl1pPr>
          </a:lstStyle>
          <a:p>
            <a:pPr/>
            <a:r>
              <a:t>Title Text</a:t>
            </a:r>
          </a:p>
        </p:txBody>
      </p:sp>
      <p:sp>
        <p:nvSpPr>
          <p:cNvPr id="127" name="Body Level One…"/>
          <p:cNvSpPr txBox="1"/>
          <p:nvPr>
            <p:ph type="body" idx="1"/>
          </p:nvPr>
        </p:nvSpPr>
        <p:spPr>
          <a:prstGeom prst="rect">
            <a:avLst/>
          </a:prstGeom>
        </p:spPr>
        <p:txBody>
          <a:bodyPr/>
          <a:lstStyle>
            <a:lvl1pPr>
              <a:defRPr>
                <a:latin typeface="+mj-lt"/>
                <a:ea typeface="+mj-ea"/>
                <a:cs typeface="+mj-cs"/>
                <a:sym typeface="Helvetica"/>
              </a:defRPr>
            </a:lvl1pPr>
            <a:lvl2pPr>
              <a:defRPr>
                <a:latin typeface="+mj-lt"/>
                <a:ea typeface="+mj-ea"/>
                <a:cs typeface="+mj-cs"/>
                <a:sym typeface="Helvetica"/>
              </a:defRPr>
            </a:lvl2pPr>
            <a:lvl3pPr>
              <a:defRPr>
                <a:latin typeface="+mj-lt"/>
                <a:ea typeface="+mj-ea"/>
                <a:cs typeface="+mj-cs"/>
                <a:sym typeface="Helvetica"/>
              </a:defRPr>
            </a:lvl3pPr>
            <a:lvl4pPr>
              <a:defRPr>
                <a:latin typeface="+mj-lt"/>
                <a:ea typeface="+mj-ea"/>
                <a:cs typeface="+mj-cs"/>
                <a:sym typeface="Helvetica"/>
              </a:defRPr>
            </a:lvl4pPr>
            <a:lvl5pPr>
              <a:defRPr>
                <a:latin typeface="+mj-lt"/>
                <a:ea typeface="+mj-ea"/>
                <a:cs typeface="+mj-cs"/>
                <a:sym typeface="Helvetica"/>
              </a:defRPr>
            </a:lvl5pPr>
          </a:lstStyle>
          <a:p>
            <a:pPr/>
            <a:r>
              <a:t>Body Level One</a:t>
            </a:r>
          </a:p>
          <a:p>
            <a:pPr lvl="1"/>
            <a:r>
              <a:t>Body Level Two</a:t>
            </a:r>
          </a:p>
          <a:p>
            <a:pPr lvl="2"/>
            <a:r>
              <a:t>Body Level Three</a:t>
            </a:r>
          </a:p>
          <a:p>
            <a:pPr lvl="3"/>
            <a:r>
              <a:t>Body Level Four</a:t>
            </a:r>
          </a:p>
          <a:p>
            <a:pPr lvl="4"/>
            <a:r>
              <a:t>Body Level Five</a:t>
            </a:r>
          </a:p>
        </p:txBody>
      </p:sp>
      <p:pic>
        <p:nvPicPr>
          <p:cNvPr id="128" name="Content Placeholder 4" descr="Content Placeholder 4"/>
          <p:cNvPicPr>
            <a:picLocks noChangeAspect="1"/>
          </p:cNvPicPr>
          <p:nvPr/>
        </p:nvPicPr>
        <p:blipFill>
          <a:blip r:embed="rId3">
            <a:extLst/>
          </a:blip>
          <a:stretch>
            <a:fillRect/>
          </a:stretch>
        </p:blipFill>
        <p:spPr>
          <a:xfrm>
            <a:off x="9721184" y="195021"/>
            <a:ext cx="2368381" cy="1047957"/>
          </a:xfrm>
          <a:prstGeom prst="rect">
            <a:avLst/>
          </a:prstGeom>
          <a:ln w="12700">
            <a:miter lim="400000"/>
          </a:ln>
        </p:spPr>
      </p:pic>
      <p:sp>
        <p:nvSpPr>
          <p:cNvPr id="129" name="Slide Number"/>
          <p:cNvSpPr txBox="1"/>
          <p:nvPr>
            <p:ph type="sldNum" sz="quarter" idx="2"/>
          </p:nvPr>
        </p:nvSpPr>
        <p:spPr>
          <a:xfrm>
            <a:off x="11095181" y="6414762"/>
            <a:ext cx="258620" cy="24830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136" name="Picture 8" descr="Picture 8"/>
          <p:cNvPicPr>
            <a:picLocks noChangeAspect="1"/>
          </p:cNvPicPr>
          <p:nvPr/>
        </p:nvPicPr>
        <p:blipFill>
          <a:blip r:embed="rId2">
            <a:extLst/>
          </a:blip>
          <a:stretch>
            <a:fillRect/>
          </a:stretch>
        </p:blipFill>
        <p:spPr>
          <a:xfrm>
            <a:off x="3045" y="0"/>
            <a:ext cx="12185909" cy="6858000"/>
          </a:xfrm>
          <a:prstGeom prst="rect">
            <a:avLst/>
          </a:prstGeom>
          <a:ln w="12700">
            <a:miter lim="400000"/>
          </a:ln>
        </p:spPr>
      </p:pic>
      <p:sp>
        <p:nvSpPr>
          <p:cNvPr id="137" name="Title Text"/>
          <p:cNvSpPr txBox="1"/>
          <p:nvPr>
            <p:ph type="title"/>
          </p:nvPr>
        </p:nvSpPr>
        <p:spPr>
          <a:xfrm>
            <a:off x="2415208" y="755375"/>
            <a:ext cx="8845827" cy="3112399"/>
          </a:xfrm>
          <a:prstGeom prst="rect">
            <a:avLst/>
          </a:prstGeom>
          <a:effectLst>
            <a:outerShdw sx="100000" sy="100000" kx="0" ky="0" algn="b" rotWithShape="0" blurRad="571500" dist="0" dir="2700000">
              <a:srgbClr val="FFFFFF"/>
            </a:outerShdw>
          </a:effectLst>
        </p:spPr>
        <p:txBody>
          <a:bodyPr anchor="b"/>
          <a:lstStyle>
            <a:lvl1pPr>
              <a:defRPr b="1" sz="6000">
                <a:solidFill>
                  <a:srgbClr val="002060"/>
                </a:solidFill>
                <a:latin typeface="+mj-lt"/>
                <a:ea typeface="+mj-ea"/>
                <a:cs typeface="+mj-cs"/>
                <a:sym typeface="Helvetica"/>
              </a:defRPr>
            </a:lvl1pPr>
          </a:lstStyle>
          <a:p>
            <a:pPr/>
            <a:r>
              <a:t>Title Text</a:t>
            </a:r>
          </a:p>
        </p:txBody>
      </p:sp>
      <p:sp>
        <p:nvSpPr>
          <p:cNvPr id="138" name="Body Level One…"/>
          <p:cNvSpPr txBox="1"/>
          <p:nvPr>
            <p:ph type="body" sz="quarter" idx="1"/>
          </p:nvPr>
        </p:nvSpPr>
        <p:spPr>
          <a:xfrm>
            <a:off x="2415208" y="3959845"/>
            <a:ext cx="8845827" cy="472761"/>
          </a:xfrm>
          <a:prstGeom prst="rect">
            <a:avLst/>
          </a:prstGeom>
          <a:solidFill>
            <a:srgbClr val="0070C0"/>
          </a:solidFill>
        </p:spPr>
        <p:txBody>
          <a:bodyPr/>
          <a:lstStyle>
            <a:lvl1pPr marL="0" indent="0">
              <a:buSzTx/>
              <a:buFontTx/>
              <a:buNone/>
              <a:defRPr b="1" sz="2400">
                <a:solidFill>
                  <a:srgbClr val="FFFFFF"/>
                </a:solidFill>
                <a:latin typeface="+mj-lt"/>
                <a:ea typeface="+mj-ea"/>
                <a:cs typeface="+mj-cs"/>
                <a:sym typeface="Helvetica"/>
              </a:defRPr>
            </a:lvl1pPr>
            <a:lvl2pPr marL="0" indent="0">
              <a:buSzTx/>
              <a:buFontTx/>
              <a:buNone/>
              <a:defRPr b="1" sz="2400">
                <a:solidFill>
                  <a:srgbClr val="FFFFFF"/>
                </a:solidFill>
                <a:latin typeface="+mj-lt"/>
                <a:ea typeface="+mj-ea"/>
                <a:cs typeface="+mj-cs"/>
                <a:sym typeface="Helvetica"/>
              </a:defRPr>
            </a:lvl2pPr>
            <a:lvl3pPr marL="0" indent="0">
              <a:buSzTx/>
              <a:buFontTx/>
              <a:buNone/>
              <a:defRPr b="1" sz="2400">
                <a:solidFill>
                  <a:srgbClr val="FFFFFF"/>
                </a:solidFill>
                <a:latin typeface="+mj-lt"/>
                <a:ea typeface="+mj-ea"/>
                <a:cs typeface="+mj-cs"/>
                <a:sym typeface="Helvetica"/>
              </a:defRPr>
            </a:lvl3pPr>
            <a:lvl4pPr marL="0" indent="0">
              <a:buSzTx/>
              <a:buFontTx/>
              <a:buNone/>
              <a:defRPr b="1" sz="2400">
                <a:solidFill>
                  <a:srgbClr val="FFFFFF"/>
                </a:solidFill>
                <a:latin typeface="+mj-lt"/>
                <a:ea typeface="+mj-ea"/>
                <a:cs typeface="+mj-cs"/>
                <a:sym typeface="Helvetica"/>
              </a:defRPr>
            </a:lvl4pPr>
            <a:lvl5pPr marL="0" indent="0">
              <a:buSzTx/>
              <a:buFontTx/>
              <a:buNone/>
              <a:defRPr b="1" sz="2400">
                <a:solidFill>
                  <a:srgbClr val="FFFFFF"/>
                </a:solidFill>
                <a:latin typeface="+mj-lt"/>
                <a:ea typeface="+mj-ea"/>
                <a:cs typeface="+mj-cs"/>
                <a:sym typeface="Helvetica"/>
              </a:defRPr>
            </a:lvl5pPr>
          </a:lstStyle>
          <a:p>
            <a:pPr/>
            <a:r>
              <a:t>Body Level One</a:t>
            </a:r>
          </a:p>
          <a:p>
            <a:pPr lvl="1"/>
            <a:r>
              <a:t>Body Level Two</a:t>
            </a:r>
          </a:p>
          <a:p>
            <a:pPr lvl="2"/>
            <a:r>
              <a:t>Body Level Three</a:t>
            </a:r>
          </a:p>
          <a:p>
            <a:pPr lvl="3"/>
            <a:r>
              <a:t>Body Level Four</a:t>
            </a:r>
          </a:p>
          <a:p>
            <a:pPr lvl="4"/>
            <a:r>
              <a:t>Body Level Five</a:t>
            </a:r>
          </a:p>
        </p:txBody>
      </p:sp>
      <p:pic>
        <p:nvPicPr>
          <p:cNvPr id="139" name="Picture 4" descr="Picture 4"/>
          <p:cNvPicPr>
            <a:picLocks noChangeAspect="1"/>
          </p:cNvPicPr>
          <p:nvPr/>
        </p:nvPicPr>
        <p:blipFill>
          <a:blip r:embed="rId3">
            <a:extLst/>
          </a:blip>
          <a:stretch>
            <a:fillRect/>
          </a:stretch>
        </p:blipFill>
        <p:spPr>
          <a:xfrm>
            <a:off x="2209800" y="663302"/>
            <a:ext cx="7772400" cy="1257301"/>
          </a:xfrm>
          <a:prstGeom prst="rect">
            <a:avLst/>
          </a:prstGeom>
          <a:ln w="12700">
            <a:miter lim="400000"/>
          </a:ln>
        </p:spPr>
      </p:pic>
      <p:sp>
        <p:nvSpPr>
          <p:cNvPr id="140" name="Slide Number"/>
          <p:cNvSpPr txBox="1"/>
          <p:nvPr>
            <p:ph type="sldNum" sz="quarter" idx="2"/>
          </p:nvPr>
        </p:nvSpPr>
        <p:spPr>
          <a:xfrm>
            <a:off x="8478981" y="6232199"/>
            <a:ext cx="258620" cy="24830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pic>
        <p:nvPicPr>
          <p:cNvPr id="22" name="Picture 7" descr="Picture 7"/>
          <p:cNvPicPr>
            <a:picLocks noChangeAspect="1"/>
          </p:cNvPicPr>
          <p:nvPr/>
        </p:nvPicPr>
        <p:blipFill>
          <a:blip r:embed="rId2">
            <a:extLst/>
          </a:blip>
          <a:stretch>
            <a:fillRect/>
          </a:stretch>
        </p:blipFill>
        <p:spPr>
          <a:xfrm>
            <a:off x="3045" y="0"/>
            <a:ext cx="12185909" cy="6858000"/>
          </a:xfrm>
          <a:prstGeom prst="rect">
            <a:avLst/>
          </a:prstGeom>
          <a:ln w="12700">
            <a:miter lim="400000"/>
          </a:ln>
        </p:spPr>
      </p:pic>
      <p:pic>
        <p:nvPicPr>
          <p:cNvPr id="23" name="Content Placeholder 4" descr="Content Placeholder 4"/>
          <p:cNvPicPr>
            <a:picLocks noChangeAspect="1"/>
          </p:cNvPicPr>
          <p:nvPr/>
        </p:nvPicPr>
        <p:blipFill>
          <a:blip r:embed="rId3">
            <a:extLst/>
          </a:blip>
          <a:stretch>
            <a:fillRect/>
          </a:stretch>
        </p:blipFill>
        <p:spPr>
          <a:xfrm>
            <a:off x="9721184" y="195021"/>
            <a:ext cx="2368385" cy="1047957"/>
          </a:xfrm>
          <a:prstGeom prst="rect">
            <a:avLst/>
          </a:prstGeom>
          <a:ln w="12700">
            <a:miter lim="400000"/>
          </a:ln>
        </p:spPr>
      </p:pic>
      <p:sp>
        <p:nvSpPr>
          <p:cNvPr id="24" name="Title Text"/>
          <p:cNvSpPr txBox="1"/>
          <p:nvPr>
            <p:ph type="title"/>
          </p:nvPr>
        </p:nvSpPr>
        <p:spPr>
          <a:xfrm>
            <a:off x="1791729" y="234776"/>
            <a:ext cx="7898925" cy="1059996"/>
          </a:xfrm>
          <a:prstGeom prst="rect">
            <a:avLst/>
          </a:prstGeom>
        </p:spPr>
        <p:txBody>
          <a:bodyPr lIns="0" tIns="0" rIns="0" bIns="0"/>
          <a:lstStyle>
            <a:lvl1pPr>
              <a:defRPr b="1" sz="3600">
                <a:solidFill>
                  <a:srgbClr val="002060"/>
                </a:solidFill>
                <a:latin typeface="+mj-lt"/>
                <a:ea typeface="+mj-ea"/>
                <a:cs typeface="+mj-cs"/>
                <a:sym typeface="Helvetica"/>
              </a:defRPr>
            </a:lvl1pPr>
          </a:lstStyle>
          <a:p>
            <a:pPr/>
            <a:r>
              <a:t>Title Text</a:t>
            </a:r>
          </a:p>
        </p:txBody>
      </p:sp>
      <p:sp>
        <p:nvSpPr>
          <p:cNvPr id="25" name="Body Level One…"/>
          <p:cNvSpPr txBox="1"/>
          <p:nvPr>
            <p:ph type="body" idx="1"/>
          </p:nvPr>
        </p:nvSpPr>
        <p:spPr>
          <a:prstGeom prst="rect">
            <a:avLst/>
          </a:prstGeom>
        </p:spPr>
        <p:txBody>
          <a:bodyPr/>
          <a:lstStyle>
            <a:lvl1pPr>
              <a:defRPr>
                <a:latin typeface="+mj-lt"/>
                <a:ea typeface="+mj-ea"/>
                <a:cs typeface="+mj-cs"/>
                <a:sym typeface="Helvetica"/>
              </a:defRPr>
            </a:lvl1pPr>
            <a:lvl2pPr>
              <a:defRPr>
                <a:latin typeface="+mj-lt"/>
                <a:ea typeface="+mj-ea"/>
                <a:cs typeface="+mj-cs"/>
                <a:sym typeface="Helvetica"/>
              </a:defRPr>
            </a:lvl2pPr>
            <a:lvl3pPr>
              <a:defRPr>
                <a:latin typeface="+mj-lt"/>
                <a:ea typeface="+mj-ea"/>
                <a:cs typeface="+mj-cs"/>
                <a:sym typeface="Helvetica"/>
              </a:defRPr>
            </a:lvl3pPr>
            <a:lvl4pPr>
              <a:defRPr>
                <a:latin typeface="+mj-lt"/>
                <a:ea typeface="+mj-ea"/>
                <a:cs typeface="+mj-cs"/>
                <a:sym typeface="Helvetica"/>
              </a:defRPr>
            </a:lvl4pPr>
            <a:lvl5pPr>
              <a:defRPr>
                <a:latin typeface="+mj-lt"/>
                <a:ea typeface="+mj-ea"/>
                <a:cs typeface="+mj-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xfrm>
            <a:off x="11095181" y="6414762"/>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3"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4" name="Body Level One…"/>
          <p:cNvSpPr txBox="1"/>
          <p:nvPr>
            <p:ph type="body" sz="quarter" idx="1"/>
          </p:nvPr>
        </p:nvSpPr>
        <p:spPr>
          <a:xfrm>
            <a:off x="831850" y="4589462"/>
            <a:ext cx="10515600" cy="1500194"/>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xfrm>
            <a:off x="11095181" y="6414762"/>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2" name="Title Text"/>
          <p:cNvSpPr txBox="1"/>
          <p:nvPr>
            <p:ph type="title"/>
          </p:nvPr>
        </p:nvSpPr>
        <p:spPr>
          <a:prstGeom prst="rect">
            <a:avLst/>
          </a:prstGeom>
        </p:spPr>
        <p:txBody>
          <a:bodyPr/>
          <a:lstStyle/>
          <a:p>
            <a:pPr/>
            <a:r>
              <a:t>Title Text</a:t>
            </a:r>
          </a:p>
        </p:txBody>
      </p:sp>
      <p:sp>
        <p:nvSpPr>
          <p:cNvPr id="43"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xfrm>
            <a:off x="11095181" y="6414762"/>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1" name="Title Text"/>
          <p:cNvSpPr txBox="1"/>
          <p:nvPr>
            <p:ph type="title"/>
          </p:nvPr>
        </p:nvSpPr>
        <p:spPr>
          <a:xfrm>
            <a:off x="839787" y="365125"/>
            <a:ext cx="10515601" cy="1325563"/>
          </a:xfrm>
          <a:prstGeom prst="rect">
            <a:avLst/>
          </a:prstGeom>
        </p:spPr>
        <p:txBody>
          <a:bodyPr/>
          <a:lstStyle/>
          <a:p>
            <a:pPr/>
            <a:r>
              <a:t>Title Text</a:t>
            </a:r>
          </a:p>
        </p:txBody>
      </p:sp>
      <p:sp>
        <p:nvSpPr>
          <p:cNvPr id="52" name="Body Level One…"/>
          <p:cNvSpPr txBox="1"/>
          <p:nvPr>
            <p:ph type="body" sz="quarter" idx="1"/>
          </p:nvPr>
        </p:nvSpPr>
        <p:spPr>
          <a:xfrm>
            <a:off x="839787" y="1681163"/>
            <a:ext cx="5157790" cy="823919"/>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3" name="Text Placeholder 4"/>
          <p:cNvSpPr/>
          <p:nvPr>
            <p:ph type="body" sz="quarter" idx="21"/>
          </p:nvPr>
        </p:nvSpPr>
        <p:spPr>
          <a:xfrm>
            <a:off x="6172200" y="1681163"/>
            <a:ext cx="5183188" cy="823914"/>
          </a:xfrm>
          <a:prstGeom prst="rect">
            <a:avLst/>
          </a:prstGeom>
        </p:spPr>
        <p:txBody>
          <a:bodyPr anchor="b"/>
          <a:lstStyle/>
          <a:p>
            <a:pPr/>
          </a:p>
        </p:txBody>
      </p:sp>
      <p:sp>
        <p:nvSpPr>
          <p:cNvPr id="54" name="Slide Number"/>
          <p:cNvSpPr txBox="1"/>
          <p:nvPr>
            <p:ph type="sldNum" sz="quarter" idx="2"/>
          </p:nvPr>
        </p:nvSpPr>
        <p:spPr>
          <a:xfrm>
            <a:off x="11095181" y="6414762"/>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1" name="Title Text"/>
          <p:cNvSpPr txBox="1"/>
          <p:nvPr>
            <p:ph type="title"/>
          </p:nvPr>
        </p:nvSpPr>
        <p:spPr>
          <a:prstGeom prst="rect">
            <a:avLst/>
          </a:prstGeom>
        </p:spPr>
        <p:txBody>
          <a:bodyPr/>
          <a:lstStyle/>
          <a:p>
            <a:pPr/>
            <a:r>
              <a:t>Title Text</a:t>
            </a:r>
          </a:p>
        </p:txBody>
      </p:sp>
      <p:sp>
        <p:nvSpPr>
          <p:cNvPr id="62" name="Slide Number"/>
          <p:cNvSpPr txBox="1"/>
          <p:nvPr>
            <p:ph type="sldNum" sz="quarter" idx="2"/>
          </p:nvPr>
        </p:nvSpPr>
        <p:spPr>
          <a:xfrm>
            <a:off x="11095181" y="6414762"/>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9" name="Slide Number"/>
          <p:cNvSpPr txBox="1"/>
          <p:nvPr>
            <p:ph type="sldNum" sz="quarter" idx="2"/>
          </p:nvPr>
        </p:nvSpPr>
        <p:spPr>
          <a:xfrm>
            <a:off x="11095181" y="6414762"/>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6"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7" name="Body Level One…"/>
          <p:cNvSpPr txBox="1"/>
          <p:nvPr>
            <p:ph type="body" sz="half" idx="1"/>
          </p:nvPr>
        </p:nvSpPr>
        <p:spPr>
          <a:xfrm>
            <a:off x="5183187" y="987425"/>
            <a:ext cx="6172204"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8" name="Text Placeholder 3"/>
          <p:cNvSpPr/>
          <p:nvPr>
            <p:ph type="body" sz="quarter" idx="21"/>
          </p:nvPr>
        </p:nvSpPr>
        <p:spPr>
          <a:xfrm>
            <a:off x="839787" y="2057400"/>
            <a:ext cx="3932238" cy="3811588"/>
          </a:xfrm>
          <a:prstGeom prst="rect">
            <a:avLst/>
          </a:prstGeom>
        </p:spPr>
        <p:txBody>
          <a:bodyPr/>
          <a:lstStyle/>
          <a:p>
            <a:pPr/>
          </a:p>
        </p:txBody>
      </p:sp>
      <p:sp>
        <p:nvSpPr>
          <p:cNvPr id="79" name="Slide Number"/>
          <p:cNvSpPr txBox="1"/>
          <p:nvPr>
            <p:ph type="sldNum" sz="quarter" idx="2"/>
          </p:nvPr>
        </p:nvSpPr>
        <p:spPr>
          <a:xfrm>
            <a:off x="11095181" y="6414762"/>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6"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7" name="Picture Placeholder 2"/>
          <p:cNvSpPr/>
          <p:nvPr>
            <p:ph type="pic" sz="half" idx="21"/>
          </p:nvPr>
        </p:nvSpPr>
        <p:spPr>
          <a:xfrm>
            <a:off x="5183187" y="987425"/>
            <a:ext cx="6172204" cy="4873625"/>
          </a:xfrm>
          <a:prstGeom prst="rect">
            <a:avLst/>
          </a:prstGeom>
        </p:spPr>
        <p:txBody>
          <a:bodyPr lIns="91439" tIns="45719" rIns="91439" bIns="45719">
            <a:noAutofit/>
          </a:bodyPr>
          <a:lstStyle/>
          <a:p>
            <a:pPr/>
          </a:p>
        </p:txBody>
      </p:sp>
      <p:sp>
        <p:nvSpPr>
          <p:cNvPr id="88"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9" name="Slide Number"/>
          <p:cNvSpPr txBox="1"/>
          <p:nvPr>
            <p:ph type="sldNum" sz="quarter" idx="2"/>
          </p:nvPr>
        </p:nvSpPr>
        <p:spPr>
          <a:xfrm>
            <a:off x="11095181" y="6414762"/>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enti.com" TargetMode="External"/><Relationship Id="rId3" Type="http://schemas.openxmlformats.org/officeDocument/2006/relationships/image" Target="../media/image3.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enti.com" TargetMode="External"/><Relationship Id="rId3" Type="http://schemas.openxmlformats.org/officeDocument/2006/relationships/image" Target="../media/image3.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mtinfonet.org/video/cognitive2020" TargetMode="External"/><Relationship Id="rId3" Type="http://schemas.openxmlformats.org/officeDocument/2006/relationships/hyperlink" Target="//ppt/slides/bmtinfonet.org/video/cognitive2019" TargetMode="Externa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GVHD2020@mail.nih.gov" TargetMode="External"/></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eredith@cowdenfoundation.org"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ethematch.org/patient" TargetMode="External"/><Relationship Id="rId3" Type="http://schemas.openxmlformats.org/officeDocument/2006/relationships/hyperlink" Target="http://www.bmtinfonet.org" TargetMode="External"/><Relationship Id="rId4" Type="http://schemas.openxmlformats.org/officeDocument/2006/relationships/hyperlink" Target="http://www.nbmttlink.org" TargetMode="External"/><Relationship Id="rId5" Type="http://schemas.openxmlformats.org/officeDocument/2006/relationships/hyperlink" Target="http://www.lls.org" TargetMode="External"/><Relationship Id="rId6" Type="http://schemas.openxmlformats.org/officeDocument/2006/relationships/hyperlink" Target="http://www.aamds.org" TargetMode="External"/><Relationship Id="rId7" Type="http://schemas.openxmlformats.org/officeDocument/2006/relationships/hyperlink" Target="http://www.cancer.gov" TargetMode="External"/><Relationship Id="rId8" Type="http://schemas.openxmlformats.org/officeDocument/2006/relationships/hyperlink" Target="http://www.cibmtr.org/ReferenceCenter/Patient/Guidelines/pages/index.aspx" TargetMode="External"/><Relationship Id="rId9" Type="http://schemas.openxmlformats.org/officeDocument/2006/relationships/hyperlink" Target="https://cowdenfoundation.org/" TargetMode="External"/><Relationship Id="rId10" Type="http://schemas.openxmlformats.org/officeDocument/2006/relationships/hyperlink" Target="https://www.francelymphomeespoir.fr" TargetMode="External"/><Relationship Id="rId11" Type="http://schemas.openxmlformats.org/officeDocument/2006/relationships/hyperlink" Target="https://www.anthonynolan.org/patients-and-families" TargetMode="External"/></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mtinfonet.org/GVHDbook" TargetMode="External"/><Relationship Id="rId3" Type="http://schemas.openxmlformats.org/officeDocument/2006/relationships/hyperlink" Target="http://www.bmtinfonet.org/Spanish-gvhd-booklet" TargetMode="External"/><Relationship Id="rId4" Type="http://schemas.openxmlformats.org/officeDocument/2006/relationships/hyperlink" Target="http://www.nbmtlink.org/product/graft-versus-host-disease" TargetMode="External"/><Relationship Id="rId5" Type="http://schemas.openxmlformats.org/officeDocument/2006/relationships/hyperlink" Target="mailto:peggyburkhard@nbmtlink.org" TargetMode="External"/><Relationship Id="rId6" Type="http://schemas.openxmlformats.org/officeDocument/2006/relationships/hyperlink" Target="https://bit.ly/GVHDBOOK" TargetMode="External"/><Relationship Id="rId7" Type="http://schemas.openxmlformats.org/officeDocument/2006/relationships/hyperlink" Target="https://www.gvhd.eu/wp-content/uploads/2019/03/EBMT-Transplant-Book-for-Nurses-1.pdf" TargetMode="External"/></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_T5a1MUaKlE" TargetMode="External"/><Relationship Id="rId3" Type="http://schemas.openxmlformats.org/officeDocument/2006/relationships/hyperlink" Target="http://www.bmtinfonet.org/intro-GVHD-2020" TargetMode="External"/><Relationship Id="rId4" Type="http://schemas.openxmlformats.org/officeDocument/2006/relationships/hyperlink" Target="http://www.bmtinfonet.org/skin-GVHD-2020" TargetMode="External"/><Relationship Id="rId5" Type="http://schemas.openxmlformats.org/officeDocument/2006/relationships/hyperlink" Target="http://www.bmtinfonet.org/eyes-GVHD-2020" TargetMode="External"/><Relationship Id="rId6" Type="http://schemas.openxmlformats.org/officeDocument/2006/relationships/hyperlink" Target="http://www.bmtinfonet.org/GI-GVHD-2020" TargetMode="External"/><Relationship Id="rId7" Type="http://schemas.openxmlformats.org/officeDocument/2006/relationships/hyperlink" Target="http://www.bmtinfonet.org/lungs-GVHD-2020" TargetMode="External"/></Relationships>

</file>

<file path=ppt/slides/_rels/slide6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mtinfonet.org/mouth-GVHD-2020" TargetMode="External"/><Relationship Id="rId3" Type="http://schemas.openxmlformats.org/officeDocument/2006/relationships/hyperlink" Target="http://www.bmtinfonet.org/gential-GVHD-2019" TargetMode="External"/><Relationship Id="rId4" Type="http://schemas.openxmlformats.org/officeDocument/2006/relationships/hyperlink" Target="http://www.bmtinfonet.org/video/emotionalGVHD" TargetMode="External"/><Relationship Id="rId5" Type="http://schemas.openxmlformats.org/officeDocument/2006/relationships/hyperlink" Target="http://www.bmtinfonet.org/caregivers-GVHD-2020" TargetMode="External"/><Relationship Id="rId6" Type="http://schemas.openxmlformats.org/officeDocument/2006/relationships/hyperlink" Target="http://www.nbmtlink.org/webinars-podcasts/chronic-graft-versus-host-disease-cghvd-webinar-updated-treatment-updates-tips-for-survival-and-support" TargetMode="External"/></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mtinfonet.org/video/cognitive2020" TargetMode="External"/><Relationship Id="rId3" Type="http://schemas.openxmlformats.org/officeDocument/2006/relationships/hyperlink" Target="http://www.bmtinfonet.org/video-fatigue-2020" TargetMode="External"/><Relationship Id="rId4" Type="http://schemas.openxmlformats.org/officeDocument/2006/relationships/hyperlink" Target="http://www.bmtinfonet.org/intro-GVHD-2017-Spanish" TargetMode="External"/><Relationship Id="rId5" Type="http://schemas.openxmlformats.org/officeDocument/2006/relationships/hyperlink" Target="https://www.bmtinfonet.org/video/managing-sleep-problems-after-transplant-3" TargetMode="External"/></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it.ly/MarrowMasters" TargetMode="External"/><Relationship Id="rId3" Type="http://schemas.openxmlformats.org/officeDocument/2006/relationships/hyperlink" Target="https://bit.ly/manyLNLs" TargetMode="External"/><Relationship Id="rId4" Type="http://schemas.openxmlformats.org/officeDocument/2006/relationships/hyperlink" Target="https://bit.ly/GVHDSept29webinar" TargetMode="External"/><Relationship Id="rId5" Type="http://schemas.openxmlformats.org/officeDocument/2006/relationships/hyperlink" Target="https://www.youtube.com/watch?v=TeykUvjMzdY" TargetMode="External"/><Relationship Id="rId6" Type="http://schemas.openxmlformats.org/officeDocument/2006/relationships/hyperlink" Target="https://www.bmtinfonet.org/video/how-exercise-can-improve-fatigue-stamina-and-strength" TargetMode="External"/><Relationship Id="rId7" Type="http://schemas.openxmlformats.org/officeDocument/2006/relationships/hyperlink" Target="https://partners.medbridgego.com/access_token" TargetMode="External"/></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atientinfo@nmdp.org" TargetMode="External"/><Relationship Id="rId3" Type="http://schemas.openxmlformats.org/officeDocument/2006/relationships/hyperlink" Target="http://www.bmtinfonet.org/caring-connection" TargetMode="External"/><Relationship Id="rId4" Type="http://schemas.openxmlformats.org/officeDocument/2006/relationships/hyperlink" Target="mailto:help@bmtinfonet.org" TargetMode="External"/><Relationship Id="rId5" Type="http://schemas.openxmlformats.org/officeDocument/2006/relationships/hyperlink" Target="mailto:info@nbmtlink.org" TargetMode="External"/><Relationship Id="rId6" Type="http://schemas.openxmlformats.org/officeDocument/2006/relationships/hyperlink" Target="http://www.lls.org/support/peer-to-peer-support" TargetMode="External"/></Relationships>

</file>

<file path=ppt/slides/_rels/slide6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amds.org/support/support-networks" TargetMode="External"/><Relationship Id="rId3" Type="http://schemas.openxmlformats.org/officeDocument/2006/relationships/hyperlink" Target="http://www.cancersupportcommunity.org/mylifeline" TargetMode="External"/><Relationship Id="rId4" Type="http://schemas.openxmlformats.org/officeDocument/2006/relationships/hyperlink" Target="https://imermanangels.org/contact-us" TargetMode="External"/><Relationship Id="rId5" Type="http://schemas.openxmlformats.org/officeDocument/2006/relationships/hyperlink" Target="https://www.ebmt.org/patient-advocacy-committee" TargetMode="External"/></Relationships>

</file>

<file path=ppt/slides/_rels/slide6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livestrong.org/we-can-help/young-adults" TargetMode="External"/><Relationship Id="rId3" Type="http://schemas.openxmlformats.org/officeDocument/2006/relationships/hyperlink" Target="http://fightconquercure.org/" TargetMode="External"/><Relationship Id="rId4" Type="http://schemas.openxmlformats.org/officeDocument/2006/relationships/hyperlink" Target="https://elephantsandtea.com/" TargetMode="External"/><Relationship Id="rId5" Type="http://schemas.openxmlformats.org/officeDocument/2006/relationships/hyperlink" Target="mailto:info@elephantsandtea.com"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linicaltrials.gov/ct2/show/NCT00092235?cond=graft-versus-host+disease&amp;lead=National+Cancer+Institute&amp;cntry=US&amp;rank=7" TargetMode="External"/><Relationship Id="rId3" Type="http://schemas.openxmlformats.org/officeDocument/2006/relationships/hyperlink" Target="http://www.ctsearchsupport.org" TargetMode="External"/></Relationships>

</file>

<file path=ppt/slides/_rels/slide7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network.bethematchclinical.org/transplant-centers/access-to-transplant/patient-services-and-grants/patient-assistance-grant-program" TargetMode="External"/><Relationship Id="rId3" Type="http://schemas.openxmlformats.org/officeDocument/2006/relationships/hyperlink" Target="mailto:patientgrants@nmdp.org" TargetMode="External"/><Relationship Id="rId4" Type="http://schemas.openxmlformats.org/officeDocument/2006/relationships/hyperlink" Target="mailto:Margaret@bmtinfonet.org" TargetMode="External"/><Relationship Id="rId5" Type="http://schemas.openxmlformats.org/officeDocument/2006/relationships/hyperlink" Target="https://bonemarrow.org/support-and-financial-aid/financial-assistance" TargetMode="External"/><Relationship Id="rId6" Type="http://schemas.openxmlformats.org/officeDocument/2006/relationships/hyperlink" Target="https://www.lls.org/support/financial-support" TargetMode="External"/></Relationships>

</file>

<file path=ppt/slides/_rels/slide7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ymphoma.org/learn/supportservices/financialsupport" TargetMode="External"/><Relationship Id="rId3" Type="http://schemas.openxmlformats.org/officeDocument/2006/relationships/hyperlink" Target="https://cota.org" TargetMode="External"/><Relationship Id="rId4" Type="http://schemas.openxmlformats.org/officeDocument/2006/relationships/hyperlink" Target="https://helphopelive.org" TargetMode="External"/><Relationship Id="rId5" Type="http://schemas.openxmlformats.org/officeDocument/2006/relationships/hyperlink" Target="https://transplants.org" TargetMode="External"/></Relationships>

</file>

<file path=ppt/slides/_rels/slide7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fcc.org/about-us" TargetMode="External"/><Relationship Id="rId3" Type="http://schemas.openxmlformats.org/officeDocument/2006/relationships/hyperlink" Target="http://www.pinkyswear.org/programs/envelopes" TargetMode="External"/><Relationship Id="rId4" Type="http://schemas.openxmlformats.org/officeDocument/2006/relationships/hyperlink" Target="https://www.thenccs.org/financial-assistance" TargetMode="External"/><Relationship Id="rId5" Type="http://schemas.openxmlformats.org/officeDocument/2006/relationships/hyperlink" Target="https://triagecancer.org/financial"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Title 1"/>
          <p:cNvSpPr txBox="1"/>
          <p:nvPr>
            <p:ph type="ctrTitle"/>
          </p:nvPr>
        </p:nvSpPr>
        <p:spPr>
          <a:xfrm>
            <a:off x="2415207" y="755368"/>
            <a:ext cx="8845830" cy="3728501"/>
          </a:xfrm>
          <a:prstGeom prst="rect">
            <a:avLst/>
          </a:prstGeom>
        </p:spPr>
        <p:txBody>
          <a:bodyPr/>
          <a:lstStyle/>
          <a:p>
            <a:pPr>
              <a:defRPr sz="5400"/>
            </a:pPr>
            <a:br/>
            <a:br/>
            <a:r>
              <a:t>2020 NIH Chronic GvHD Patient Advocacy Summit </a:t>
            </a:r>
          </a:p>
        </p:txBody>
      </p:sp>
      <p:sp>
        <p:nvSpPr>
          <p:cNvPr id="150" name="Subtitle 2"/>
          <p:cNvSpPr txBox="1"/>
          <p:nvPr>
            <p:ph type="subTitle" sz="quarter" idx="1"/>
          </p:nvPr>
        </p:nvSpPr>
        <p:spPr>
          <a:xfrm>
            <a:off x="2415207" y="4863229"/>
            <a:ext cx="8845830" cy="472759"/>
          </a:xfrm>
          <a:prstGeom prst="rect">
            <a:avLst/>
          </a:prstGeom>
        </p:spPr>
        <p:txBody>
          <a:bodyPr/>
          <a:lstStyle/>
          <a:p>
            <a:pPr/>
            <a:r>
              <a:t>November 20, 2020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itle 1"/>
          <p:cNvSpPr txBox="1"/>
          <p:nvPr>
            <p:ph type="title"/>
          </p:nvPr>
        </p:nvSpPr>
        <p:spPr>
          <a:xfrm>
            <a:off x="1791729" y="234776"/>
            <a:ext cx="8029165" cy="1059996"/>
          </a:xfrm>
          <a:prstGeom prst="rect">
            <a:avLst/>
          </a:prstGeom>
        </p:spPr>
        <p:txBody>
          <a:bodyPr/>
          <a:lstStyle>
            <a:lvl1pPr>
              <a:defRPr sz="3200"/>
            </a:lvl1pPr>
          </a:lstStyle>
          <a:p>
            <a:pPr/>
            <a:r>
              <a:t>Etiology and Prevention: Beyond Clinical Outcomes - Quality of Life Matters</a:t>
            </a:r>
          </a:p>
        </p:txBody>
      </p:sp>
      <p:sp>
        <p:nvSpPr>
          <p:cNvPr id="180" name="Text Placeholder 2"/>
          <p:cNvSpPr txBox="1"/>
          <p:nvPr>
            <p:ph type="body" idx="1"/>
          </p:nvPr>
        </p:nvSpPr>
        <p:spPr>
          <a:xfrm>
            <a:off x="838200" y="1825625"/>
            <a:ext cx="10515600" cy="4351338"/>
          </a:xfrm>
          <a:prstGeom prst="rect">
            <a:avLst/>
          </a:prstGeom>
        </p:spPr>
        <p:txBody>
          <a:bodyPr/>
          <a:lstStyle/>
          <a:p>
            <a:pPr lvl="1" marL="914400" indent="-457200">
              <a:lnSpc>
                <a:spcPct val="100000"/>
              </a:lnSpc>
              <a:defRPr sz="2400"/>
            </a:pPr>
            <a:r>
              <a:t>Other health sequelae, such as infections and side effects of immunosuppressants, may negatively impact QOL even if cGVHD grade is reduced – this matters immensely to patients</a:t>
            </a:r>
          </a:p>
          <a:p>
            <a:pPr lvl="1" marL="914400" indent="-457200">
              <a:lnSpc>
                <a:spcPct val="100000"/>
              </a:lnSpc>
              <a:defRPr sz="2400"/>
            </a:pPr>
            <a:r>
              <a:t>QOL assessment should be included in research and prevention trials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Clinical Implementation and Early Diagnosis"/>
          <p:cNvSpPr txBox="1"/>
          <p:nvPr>
            <p:ph type="ctrTitle"/>
          </p:nvPr>
        </p:nvSpPr>
        <p:spPr>
          <a:xfrm>
            <a:off x="2415207" y="755372"/>
            <a:ext cx="8845830" cy="3112405"/>
          </a:xfrm>
          <a:prstGeom prst="rect">
            <a:avLst/>
          </a:prstGeom>
        </p:spPr>
        <p:txBody>
          <a:bodyPr/>
          <a:lstStyle/>
          <a:p>
            <a:pPr/>
            <a:r>
              <a:t>Clinical Implementation and Early Diagnosis</a:t>
            </a:r>
          </a:p>
        </p:txBody>
      </p:sp>
      <p:sp>
        <p:nvSpPr>
          <p:cNvPr id="185" name="Meredith Cowden, LPCC-S"/>
          <p:cNvSpPr txBox="1"/>
          <p:nvPr>
            <p:ph type="subTitle" sz="quarter" idx="1"/>
          </p:nvPr>
        </p:nvSpPr>
        <p:spPr>
          <a:xfrm>
            <a:off x="2415207" y="3959845"/>
            <a:ext cx="8845830" cy="472765"/>
          </a:xfrm>
          <a:prstGeom prst="rect">
            <a:avLst/>
          </a:prstGeom>
        </p:spPr>
        <p:txBody>
          <a:bodyPr/>
          <a:lstStyle/>
          <a:p>
            <a:pPr/>
            <a:r>
              <a:t>Meredith Cowden, LPCC-S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Early Diagnosis"/>
          <p:cNvSpPr txBox="1"/>
          <p:nvPr>
            <p:ph type="title"/>
          </p:nvPr>
        </p:nvSpPr>
        <p:spPr>
          <a:xfrm>
            <a:off x="1791729" y="234776"/>
            <a:ext cx="7898925" cy="1059996"/>
          </a:xfrm>
          <a:prstGeom prst="rect">
            <a:avLst/>
          </a:prstGeom>
        </p:spPr>
        <p:txBody>
          <a:bodyPr/>
          <a:lstStyle/>
          <a:p>
            <a:pPr/>
            <a:r>
              <a:t>Clinical Implementation and Early Diagnosis</a:t>
            </a:r>
          </a:p>
        </p:txBody>
      </p:sp>
      <p:sp>
        <p:nvSpPr>
          <p:cNvPr id="188" name="Synopsis of manuscript"/>
          <p:cNvSpPr txBox="1"/>
          <p:nvPr>
            <p:ph type="body" idx="1"/>
          </p:nvPr>
        </p:nvSpPr>
        <p:spPr>
          <a:xfrm>
            <a:off x="838200" y="1825625"/>
            <a:ext cx="10515600" cy="4351338"/>
          </a:xfrm>
          <a:prstGeom prst="rect">
            <a:avLst/>
          </a:prstGeom>
        </p:spPr>
        <p:txBody>
          <a:bodyPr/>
          <a:lstStyle/>
          <a:p>
            <a:pPr marL="0" indent="0" defTabSz="905255">
              <a:spcBef>
                <a:spcPts val="900"/>
              </a:spcBef>
              <a:buSzTx/>
              <a:buNone/>
              <a:defRPr sz="2700"/>
            </a:pPr>
            <a:r>
              <a:t>Goals of Clinical Implementation and Early Diagnosis manuscript:</a:t>
            </a:r>
          </a:p>
          <a:p>
            <a:pPr lvl="1" marL="678941" indent="-226313" defTabSz="905255">
              <a:spcBef>
                <a:spcPts val="900"/>
              </a:spcBef>
              <a:defRPr sz="2700"/>
            </a:pPr>
            <a:r>
              <a:t>Provide updated recommendations for implementation of diagnostic criteria to prevent late recognition of cGVHD</a:t>
            </a:r>
          </a:p>
          <a:p>
            <a:pPr lvl="1" marL="678941" indent="-226313" defTabSz="905255">
              <a:spcBef>
                <a:spcPts val="900"/>
              </a:spcBef>
              <a:defRPr sz="2700"/>
            </a:pPr>
            <a:r>
              <a:t>Outline future research to help identify cGVHD sooner, both systemically and with highly morbid manifestations of cGVHD</a:t>
            </a:r>
          </a:p>
          <a:p>
            <a:pPr marL="226313" indent="-226313" defTabSz="905255">
              <a:spcBef>
                <a:spcPts val="900"/>
              </a:spcBef>
              <a:defRPr sz="2700"/>
            </a:pPr>
            <a:r>
              <a:t>Specific organs discussed in the paper are: skin/fascia, eyes, and lungs, as these have the highest incidence of irreversibility and morbidity</a:t>
            </a:r>
          </a:p>
          <a:p>
            <a:pPr marL="226313" indent="-226313" defTabSz="905255">
              <a:spcBef>
                <a:spcPts val="900"/>
              </a:spcBef>
              <a:defRPr sz="2700"/>
            </a:pPr>
            <a:r>
              <a:t>Guidelines are outlined for additional organs, including mouth, liver, GI tract and genitalia</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Clinical Implementation and Early Diagnosis"/>
          <p:cNvSpPr txBox="1"/>
          <p:nvPr>
            <p:ph type="title"/>
          </p:nvPr>
        </p:nvSpPr>
        <p:spPr>
          <a:xfrm>
            <a:off x="1791729" y="234776"/>
            <a:ext cx="7898925" cy="1059996"/>
          </a:xfrm>
          <a:prstGeom prst="rect">
            <a:avLst/>
          </a:prstGeom>
        </p:spPr>
        <p:txBody>
          <a:bodyPr/>
          <a:lstStyle/>
          <a:p>
            <a:pPr/>
            <a:r>
              <a:t>Clinical Implementation and Early Diagnosis </a:t>
            </a:r>
          </a:p>
        </p:txBody>
      </p:sp>
      <p:sp>
        <p:nvSpPr>
          <p:cNvPr id="191" name="Overall improvement in early diagnostic efficacy is possible by:…"/>
          <p:cNvSpPr txBox="1"/>
          <p:nvPr>
            <p:ph type="body" idx="1"/>
          </p:nvPr>
        </p:nvSpPr>
        <p:spPr>
          <a:xfrm>
            <a:off x="838200" y="1825625"/>
            <a:ext cx="10515600" cy="4351338"/>
          </a:xfrm>
          <a:prstGeom prst="rect">
            <a:avLst/>
          </a:prstGeom>
        </p:spPr>
        <p:txBody>
          <a:bodyPr/>
          <a:lstStyle/>
          <a:p>
            <a:pPr marL="205737" indent="-205737" defTabSz="822958">
              <a:spcBef>
                <a:spcPts val="900"/>
              </a:spcBef>
              <a:defRPr sz="2500"/>
            </a:pPr>
            <a:r>
              <a:t>Overall improvement in early diagnostic efficacy is possible by:</a:t>
            </a:r>
          </a:p>
          <a:p>
            <a:pPr lvl="1" marL="617219" indent="-205738" defTabSz="822958">
              <a:spcBef>
                <a:spcPts val="900"/>
              </a:spcBef>
              <a:defRPr sz="2500"/>
            </a:pPr>
            <a:r>
              <a:t>Better education for healthcare providers regarding diagnosis of cGVHD, using shorter, targeted training sessions, online platforms, teleconferencing, and e-tools (apps)</a:t>
            </a:r>
          </a:p>
          <a:p>
            <a:pPr lvl="1" marL="617219" indent="-205738" defTabSz="822958">
              <a:spcBef>
                <a:spcPts val="900"/>
              </a:spcBef>
              <a:defRPr sz="2500"/>
            </a:pPr>
            <a:r>
              <a:t>Routine evaluation for cGVHD beyond clinical trials and more within clinical practice, including baseline status of patient pre-transplant, at Day 100, and at follow-up visits every 1 to 3 months</a:t>
            </a:r>
          </a:p>
          <a:p>
            <a:pPr lvl="1" marL="617219" indent="-205738" defTabSz="822958">
              <a:spcBef>
                <a:spcPts val="900"/>
              </a:spcBef>
              <a:defRPr sz="2500"/>
            </a:pPr>
            <a:r>
              <a:t>Empowering patients to learn about, monitor, and report signs and symptoms of cGVHD to provider</a:t>
            </a:r>
          </a:p>
          <a:p>
            <a:pPr lvl="2" marL="1028700" indent="-205738" defTabSz="822958">
              <a:spcBef>
                <a:spcPts val="900"/>
              </a:spcBef>
              <a:defRPr sz="2500"/>
            </a:pPr>
            <a:r>
              <a:t>Telehealth tools may assist with this, but physical evaluation is necessary as well</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Early Diagnosis"/>
          <p:cNvSpPr txBox="1"/>
          <p:nvPr>
            <p:ph type="title"/>
          </p:nvPr>
        </p:nvSpPr>
        <p:spPr>
          <a:xfrm>
            <a:off x="1791729" y="234776"/>
            <a:ext cx="7898925" cy="1059996"/>
          </a:xfrm>
          <a:prstGeom prst="rect">
            <a:avLst/>
          </a:prstGeom>
        </p:spPr>
        <p:txBody>
          <a:bodyPr/>
          <a:lstStyle/>
          <a:p>
            <a:pPr/>
            <a:r>
              <a:t>Clinical Implementation and Early Diagnosis</a:t>
            </a:r>
          </a:p>
        </p:txBody>
      </p:sp>
      <p:sp>
        <p:nvSpPr>
          <p:cNvPr id="194" name="What does this mean for patients and caregivers"/>
          <p:cNvSpPr txBox="1"/>
          <p:nvPr>
            <p:ph type="body" idx="1"/>
          </p:nvPr>
        </p:nvSpPr>
        <p:spPr>
          <a:xfrm>
            <a:off x="838200" y="1825625"/>
            <a:ext cx="10515600" cy="4351338"/>
          </a:xfrm>
          <a:prstGeom prst="rect">
            <a:avLst/>
          </a:prstGeom>
        </p:spPr>
        <p:txBody>
          <a:bodyPr/>
          <a:lstStyle/>
          <a:p>
            <a:pPr marL="0" indent="0" defTabSz="822958">
              <a:spcBef>
                <a:spcPts val="900"/>
              </a:spcBef>
              <a:buSzTx/>
              <a:buNone/>
              <a:defRPr sz="2500"/>
            </a:pPr>
            <a:r>
              <a:t>What does this mean for patients and caregivers?</a:t>
            </a:r>
          </a:p>
          <a:p>
            <a:pPr marL="205737" indent="-205737" defTabSz="822958">
              <a:spcBef>
                <a:spcPts val="900"/>
              </a:spcBef>
              <a:defRPr sz="2500"/>
            </a:pPr>
            <a:r>
              <a:t>Currently, many patients do not meet NIH Consensus diagnostic criteria until the cGVHD manifestations are irreversible, even though there are concerning signs and symptoms before this</a:t>
            </a:r>
          </a:p>
          <a:p>
            <a:pPr marL="205737" indent="-205737" defTabSz="822958">
              <a:spcBef>
                <a:spcPts val="900"/>
              </a:spcBef>
              <a:defRPr sz="2500"/>
            </a:pPr>
            <a:r>
              <a:t>Earlier diagnosis may lead to better management and treatment of cGVHD, reducing negative impact on patients and their caregivers (reduced symptom burden, improved QOL, reduced strain on caregivers)</a:t>
            </a:r>
          </a:p>
          <a:p>
            <a:pPr marL="205737" indent="-205737" defTabSz="822958">
              <a:spcBef>
                <a:spcPts val="900"/>
              </a:spcBef>
              <a:defRPr sz="2500"/>
            </a:pPr>
            <a:r>
              <a:t>Patients are the experts of themselves! The guidelines encourage patients to participate in their own evaluation and treatment, facilitating a collaborative approach between patient and provider</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Early Diagnosis"/>
          <p:cNvSpPr txBox="1"/>
          <p:nvPr>
            <p:ph type="title"/>
          </p:nvPr>
        </p:nvSpPr>
        <p:spPr>
          <a:xfrm>
            <a:off x="1791729" y="234776"/>
            <a:ext cx="7898925" cy="1059996"/>
          </a:xfrm>
          <a:prstGeom prst="rect">
            <a:avLst/>
          </a:prstGeom>
        </p:spPr>
        <p:txBody>
          <a:bodyPr/>
          <a:lstStyle/>
          <a:p>
            <a:pPr/>
            <a:r>
              <a:t>Clinical Implementation and Early Diagnosis</a:t>
            </a:r>
          </a:p>
        </p:txBody>
      </p:sp>
      <p:sp>
        <p:nvSpPr>
          <p:cNvPr id="197" name="Additional comments and perspective"/>
          <p:cNvSpPr txBox="1"/>
          <p:nvPr>
            <p:ph type="body" idx="1"/>
          </p:nvPr>
        </p:nvSpPr>
        <p:spPr>
          <a:xfrm>
            <a:off x="838200" y="1825625"/>
            <a:ext cx="10515600" cy="4351338"/>
          </a:xfrm>
          <a:prstGeom prst="rect">
            <a:avLst/>
          </a:prstGeom>
        </p:spPr>
        <p:txBody>
          <a:bodyPr/>
          <a:lstStyle/>
          <a:p>
            <a:pPr marL="205737" indent="-205737" defTabSz="822958">
              <a:spcBef>
                <a:spcPts val="900"/>
              </a:spcBef>
              <a:defRPr sz="2500"/>
            </a:pPr>
            <a:r>
              <a:t>Recommendations include observational studies of patients over at least 1 to 2 years post-transplant</a:t>
            </a:r>
          </a:p>
          <a:p>
            <a:pPr lvl="1" marL="617219" indent="-205738" defTabSz="822958">
              <a:spcBef>
                <a:spcPts val="900"/>
              </a:spcBef>
              <a:defRPr sz="2500"/>
            </a:pPr>
            <a:r>
              <a:t>It may be valuable to extend the timeframe of observational studies, as there are very few studies that focus on patients more than 10 years post-transplant</a:t>
            </a:r>
          </a:p>
          <a:p>
            <a:pPr marL="205737" indent="-205737" defTabSz="822958">
              <a:spcBef>
                <a:spcPts val="900"/>
              </a:spcBef>
              <a:defRPr sz="2500"/>
            </a:pPr>
            <a:r>
              <a:t> Technology allows for increased communication between patient and provider and opportunities for self-evaluation of patients at home</a:t>
            </a:r>
          </a:p>
          <a:p>
            <a:pPr lvl="1" marL="617219" indent="-205738" defTabSz="822958">
              <a:spcBef>
                <a:spcPts val="900"/>
              </a:spcBef>
              <a:defRPr sz="2500"/>
            </a:pPr>
            <a:r>
              <a:t>Apps could be created to facilitate self-evaluation and remind patients and caregivers of what to look for, as well as how to tell if a change is related to cGVHD or not, using Lee Symptom Scale, P-ROM, etc.</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Clinical Implementation and Early Diagnosis"/>
          <p:cNvSpPr txBox="1"/>
          <p:nvPr>
            <p:ph type="title"/>
          </p:nvPr>
        </p:nvSpPr>
        <p:spPr>
          <a:xfrm>
            <a:off x="1791729" y="234776"/>
            <a:ext cx="7898925" cy="1059996"/>
          </a:xfrm>
          <a:prstGeom prst="rect">
            <a:avLst/>
          </a:prstGeom>
        </p:spPr>
        <p:txBody>
          <a:bodyPr/>
          <a:lstStyle/>
          <a:p>
            <a:pPr/>
            <a:r>
              <a:t>Clinical Implementation and Early Diagnosis</a:t>
            </a:r>
          </a:p>
        </p:txBody>
      </p:sp>
      <p:sp>
        <p:nvSpPr>
          <p:cNvPr id="200" name="Potentially increasing the participation of patients and/or caregivers in the follow-up evaluation of symptoms empowers patients and facilitates more collaborative relationship with care team…"/>
          <p:cNvSpPr txBox="1"/>
          <p:nvPr>
            <p:ph type="body" idx="1"/>
          </p:nvPr>
        </p:nvSpPr>
        <p:spPr>
          <a:xfrm>
            <a:off x="838200" y="1825625"/>
            <a:ext cx="10515600" cy="4351338"/>
          </a:xfrm>
          <a:prstGeom prst="rect">
            <a:avLst/>
          </a:prstGeom>
        </p:spPr>
        <p:txBody>
          <a:bodyPr/>
          <a:lstStyle/>
          <a:p>
            <a:pPr marL="173736" indent="-173736" defTabSz="694944">
              <a:spcBef>
                <a:spcPts val="700"/>
              </a:spcBef>
              <a:defRPr sz="2100"/>
            </a:pPr>
            <a:r>
              <a:t>Potentially increasing the participation of patients and/or caregivers in the follow-up evaluation of symptoms empowers patients and facilitates more collaborative relationship with care team</a:t>
            </a:r>
          </a:p>
          <a:p>
            <a:pPr marL="173736" indent="-173736" defTabSz="694944">
              <a:spcBef>
                <a:spcPts val="700"/>
              </a:spcBef>
              <a:defRPr sz="2100"/>
            </a:pPr>
            <a:r>
              <a:t>Challenges potentially around presentation of cGVHD symptoms, as they may appear as other conditions, or be related to HCT, pre-transplant and/or unassociated condition, etc. rather than cGVHD</a:t>
            </a:r>
          </a:p>
          <a:p>
            <a:pPr lvl="1" marL="521208" indent="-173736" defTabSz="694944">
              <a:spcBef>
                <a:spcPts val="700"/>
              </a:spcBef>
              <a:defRPr sz="2100"/>
            </a:pPr>
            <a:r>
              <a:t>Biomarker identification may assist with this</a:t>
            </a:r>
          </a:p>
          <a:p>
            <a:pPr marL="173736" indent="-173736" defTabSz="694944">
              <a:spcBef>
                <a:spcPts val="700"/>
              </a:spcBef>
              <a:defRPr sz="2100"/>
            </a:pPr>
            <a:r>
              <a:t>Key factor: ongoing education for patients and providers or more readily available access to transplant team </a:t>
            </a:r>
          </a:p>
          <a:p>
            <a:pPr lvl="1" marL="521208" indent="-173736" defTabSz="694944">
              <a:spcBef>
                <a:spcPts val="700"/>
              </a:spcBef>
              <a:defRPr sz="2100"/>
            </a:pPr>
            <a:r>
              <a:t>Patients/caregivers often reach out to community supports and peers (i.e., online support forums) for assistance in identification of cGVHD</a:t>
            </a:r>
          </a:p>
          <a:p>
            <a:pPr marL="173736" indent="-173736" defTabSz="694944">
              <a:spcBef>
                <a:spcPts val="700"/>
              </a:spcBef>
              <a:defRPr sz="2100"/>
            </a:pPr>
            <a:r>
              <a:t>Involvement of patients, advocates, and caregivers in design of research studies and/or app development may increase successful outcomes for both</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Pre-Emptive Therapy"/>
          <p:cNvSpPr txBox="1"/>
          <p:nvPr>
            <p:ph type="ctrTitle"/>
          </p:nvPr>
        </p:nvSpPr>
        <p:spPr>
          <a:xfrm>
            <a:off x="2415207" y="755372"/>
            <a:ext cx="8845830" cy="3112405"/>
          </a:xfrm>
          <a:prstGeom prst="rect">
            <a:avLst/>
          </a:prstGeom>
        </p:spPr>
        <p:txBody>
          <a:bodyPr/>
          <a:lstStyle/>
          <a:p>
            <a:pPr/>
            <a:r>
              <a:t>Pre-Emptive Therapy</a:t>
            </a:r>
          </a:p>
        </p:txBody>
      </p:sp>
      <p:sp>
        <p:nvSpPr>
          <p:cNvPr id="203" name="Susan Stewart"/>
          <p:cNvSpPr txBox="1"/>
          <p:nvPr>
            <p:ph type="subTitle" sz="quarter" idx="1"/>
          </p:nvPr>
        </p:nvSpPr>
        <p:spPr>
          <a:xfrm>
            <a:off x="2415207" y="3959845"/>
            <a:ext cx="8845830" cy="472765"/>
          </a:xfrm>
          <a:prstGeom prst="rect">
            <a:avLst/>
          </a:prstGeom>
        </p:spPr>
        <p:txBody>
          <a:bodyPr/>
          <a:lstStyle/>
          <a:p>
            <a:pPr/>
            <a:r>
              <a:t>Susan Stewart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Pre-Emptive Therapy"/>
          <p:cNvSpPr txBox="1"/>
          <p:nvPr>
            <p:ph type="title"/>
          </p:nvPr>
        </p:nvSpPr>
        <p:spPr>
          <a:xfrm>
            <a:off x="1791729" y="234776"/>
            <a:ext cx="7898925" cy="1059996"/>
          </a:xfrm>
          <a:prstGeom prst="rect">
            <a:avLst/>
          </a:prstGeom>
        </p:spPr>
        <p:txBody>
          <a:bodyPr/>
          <a:lstStyle/>
          <a:p>
            <a:pPr/>
            <a:r>
              <a:t>Pre-Emptive Therapy: </a:t>
            </a:r>
            <a:br/>
            <a:r>
              <a:t>An Overview of the Manuscript </a:t>
            </a:r>
          </a:p>
        </p:txBody>
      </p:sp>
      <p:sp>
        <p:nvSpPr>
          <p:cNvPr id="206" name="Synopsis of manuscript"/>
          <p:cNvSpPr txBox="1"/>
          <p:nvPr>
            <p:ph type="body" idx="1"/>
          </p:nvPr>
        </p:nvSpPr>
        <p:spPr>
          <a:xfrm>
            <a:off x="603312" y="1665366"/>
            <a:ext cx="11038794" cy="4957858"/>
          </a:xfrm>
          <a:prstGeom prst="rect">
            <a:avLst/>
          </a:prstGeom>
        </p:spPr>
        <p:txBody>
          <a:bodyPr/>
          <a:lstStyle/>
          <a:p>
            <a:pPr>
              <a:lnSpc>
                <a:spcPct val="120000"/>
              </a:lnSpc>
              <a:defRPr sz="2500"/>
            </a:pPr>
            <a:r>
              <a:t>General risk factors for cGVHD are </a:t>
            </a:r>
            <a:r>
              <a:rPr b="1"/>
              <a:t>known.</a:t>
            </a:r>
          </a:p>
          <a:p>
            <a:pPr>
              <a:lnSpc>
                <a:spcPct val="120000"/>
              </a:lnSpc>
              <a:defRPr sz="2500"/>
            </a:pPr>
            <a:r>
              <a:t>Predicting who has a </a:t>
            </a:r>
            <a:r>
              <a:rPr b="1"/>
              <a:t>high risk </a:t>
            </a:r>
            <a:r>
              <a:t>of developing </a:t>
            </a:r>
            <a:r>
              <a:rPr b="1"/>
              <a:t>moderate/severe </a:t>
            </a:r>
            <a:r>
              <a:t>cases of cGVHD requires identifying predictive biomarkers.</a:t>
            </a:r>
          </a:p>
          <a:p>
            <a:pPr>
              <a:lnSpc>
                <a:spcPct val="120000"/>
              </a:lnSpc>
              <a:defRPr sz="2500"/>
            </a:pPr>
            <a:r>
              <a:t>Severity of disease in </a:t>
            </a:r>
            <a:r>
              <a:rPr b="1"/>
              <a:t>high-risk</a:t>
            </a:r>
            <a:r>
              <a:t> </a:t>
            </a:r>
            <a:r>
              <a:rPr b="1"/>
              <a:t>patients</a:t>
            </a:r>
            <a:r>
              <a:t> might be reduced with pre-emptive therapy, given before symptoms of cGVHD appear. </a:t>
            </a:r>
          </a:p>
          <a:p>
            <a:pPr>
              <a:lnSpc>
                <a:spcPct val="120000"/>
              </a:lnSpc>
              <a:defRPr sz="2500"/>
            </a:pPr>
            <a:r>
              <a:t>Giving pre-emptive therapy to all patients after transplant could increase side effects in patients who would not benefit from the therapy.</a:t>
            </a:r>
          </a:p>
          <a:p>
            <a:pPr>
              <a:lnSpc>
                <a:spcPct val="120000"/>
              </a:lnSpc>
              <a:defRPr sz="2500"/>
            </a:pPr>
            <a:r>
              <a:t>Trials to identify biomarkers and test pre-emptive therapies are expected to take 6-10 years.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Pre-Emptive Therapy"/>
          <p:cNvSpPr txBox="1"/>
          <p:nvPr>
            <p:ph type="title"/>
          </p:nvPr>
        </p:nvSpPr>
        <p:spPr>
          <a:xfrm>
            <a:off x="1791729" y="234776"/>
            <a:ext cx="7898925" cy="1059996"/>
          </a:xfrm>
          <a:prstGeom prst="rect">
            <a:avLst/>
          </a:prstGeom>
        </p:spPr>
        <p:txBody>
          <a:bodyPr/>
          <a:lstStyle/>
          <a:p>
            <a:pPr/>
            <a:r>
              <a:t>Pre-Emptive Therapy: What this means for patients and caregivers </a:t>
            </a:r>
          </a:p>
        </p:txBody>
      </p:sp>
      <p:sp>
        <p:nvSpPr>
          <p:cNvPr id="209" name="What does this mean for patients and caregivers"/>
          <p:cNvSpPr txBox="1"/>
          <p:nvPr>
            <p:ph type="body" idx="1"/>
          </p:nvPr>
        </p:nvSpPr>
        <p:spPr>
          <a:xfrm>
            <a:off x="599383" y="1483332"/>
            <a:ext cx="10993234" cy="5139897"/>
          </a:xfrm>
          <a:prstGeom prst="rect">
            <a:avLst/>
          </a:prstGeom>
        </p:spPr>
        <p:txBody>
          <a:bodyPr/>
          <a:lstStyle/>
          <a:p>
            <a:pPr marL="221740" indent="-221740" defTabSz="886966">
              <a:lnSpc>
                <a:spcPct val="100000"/>
              </a:lnSpc>
              <a:spcBef>
                <a:spcPts val="1100"/>
              </a:spcBef>
              <a:defRPr sz="2500"/>
            </a:pPr>
            <a:r>
              <a:t>In the future, we may be able to personalize treatment plans for each cGVHD patient</a:t>
            </a:r>
          </a:p>
          <a:p>
            <a:pPr marL="221740" indent="-221740" defTabSz="886966">
              <a:lnSpc>
                <a:spcPct val="100000"/>
              </a:lnSpc>
              <a:spcBef>
                <a:spcPts val="1100"/>
              </a:spcBef>
              <a:defRPr sz="2500"/>
            </a:pPr>
            <a:r>
              <a:t>Offering personalized cGVHD treatment plans will require:</a:t>
            </a:r>
          </a:p>
          <a:p>
            <a:pPr lvl="1" marL="702183" indent="-258699" defTabSz="886966">
              <a:lnSpc>
                <a:spcPct val="100000"/>
              </a:lnSpc>
              <a:spcBef>
                <a:spcPts val="1100"/>
              </a:spcBef>
              <a:defRPr sz="2500"/>
            </a:pPr>
            <a:r>
              <a:t>identifying biomarkers that accurately predict a patient’s risk of developing moderate/severe cGVHD</a:t>
            </a:r>
          </a:p>
          <a:p>
            <a:pPr lvl="1" marL="702183" indent="-258699" defTabSz="886966">
              <a:lnSpc>
                <a:spcPct val="100000"/>
              </a:lnSpc>
              <a:spcBef>
                <a:spcPts val="1100"/>
              </a:spcBef>
              <a:defRPr sz="2500"/>
            </a:pPr>
            <a:r>
              <a:t>clinical trials to test whether early treatment in high-risk patients actually reduces the severity of cGVHD</a:t>
            </a:r>
          </a:p>
          <a:p>
            <a:pPr lvl="1" marL="702183" indent="-258699" defTabSz="886966">
              <a:lnSpc>
                <a:spcPct val="100000"/>
              </a:lnSpc>
              <a:spcBef>
                <a:spcPts val="1100"/>
              </a:spcBef>
              <a:defRPr sz="2500"/>
            </a:pPr>
            <a:r>
              <a:t>identifying which agents, if any, given before symptoms of cGVHD appear are most effective </a:t>
            </a:r>
          </a:p>
          <a:p>
            <a:pPr lvl="1" marL="702183" indent="-258699" defTabSz="886966">
              <a:lnSpc>
                <a:spcPct val="100000"/>
              </a:lnSpc>
              <a:spcBef>
                <a:spcPts val="1100"/>
              </a:spcBef>
              <a:defRPr sz="2500"/>
            </a:pPr>
            <a:r>
              <a:t>ensuring all transplant centers are capable of offering personalized therapy to their patients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Committee Members"/>
          <p:cNvSpPr txBox="1"/>
          <p:nvPr>
            <p:ph type="title"/>
          </p:nvPr>
        </p:nvSpPr>
        <p:spPr>
          <a:xfrm>
            <a:off x="1791729" y="234776"/>
            <a:ext cx="7898925" cy="1059996"/>
          </a:xfrm>
          <a:prstGeom prst="rect">
            <a:avLst/>
          </a:prstGeom>
        </p:spPr>
        <p:txBody>
          <a:bodyPr/>
          <a:lstStyle/>
          <a:p>
            <a:pPr/>
            <a:r>
              <a:t>Committee Members</a:t>
            </a:r>
          </a:p>
        </p:txBody>
      </p:sp>
      <p:sp>
        <p:nvSpPr>
          <p:cNvPr id="153" name="Michelle Bishop, PhD…"/>
          <p:cNvSpPr txBox="1"/>
          <p:nvPr>
            <p:ph type="body" idx="1"/>
          </p:nvPr>
        </p:nvSpPr>
        <p:spPr>
          <a:xfrm>
            <a:off x="838200" y="1825625"/>
            <a:ext cx="10515600" cy="4351338"/>
          </a:xfrm>
          <a:prstGeom prst="rect">
            <a:avLst/>
          </a:prstGeom>
        </p:spPr>
        <p:txBody>
          <a:bodyPr/>
          <a:lstStyle/>
          <a:p>
            <a:pPr marL="0" indent="0">
              <a:spcBef>
                <a:spcPts val="0"/>
              </a:spcBef>
              <a:buSzTx/>
              <a:buNone/>
              <a:defRPr sz="2200"/>
            </a:pPr>
            <a:r>
              <a:t>Michelle Bishop, PhD, Coping with Cancer &amp; Caregiving, LLC </a:t>
            </a:r>
          </a:p>
          <a:p>
            <a:pPr marL="0" indent="0">
              <a:spcBef>
                <a:spcPts val="0"/>
              </a:spcBef>
              <a:buSzTx/>
              <a:buNone/>
              <a:defRPr sz="2200"/>
            </a:pPr>
            <a:r>
              <a:t>Guy Bouguet, France Lymphome Espoir</a:t>
            </a:r>
          </a:p>
          <a:p>
            <a:pPr marL="0" indent="0">
              <a:spcBef>
                <a:spcPts val="0"/>
              </a:spcBef>
              <a:buSzTx/>
              <a:buNone/>
              <a:defRPr sz="2200"/>
            </a:pPr>
            <a:r>
              <a:t>Peggy Burkhard, nbmtLINK</a:t>
            </a:r>
          </a:p>
          <a:p>
            <a:pPr marL="0" indent="0">
              <a:spcBef>
                <a:spcPts val="0"/>
              </a:spcBef>
              <a:buSzTx/>
              <a:buNone/>
              <a:defRPr sz="2200"/>
            </a:pPr>
            <a:r>
              <a:t>Chiara DeBiase, MSc, BSc, MCSP, Anthony Nolan</a:t>
            </a:r>
          </a:p>
          <a:p>
            <a:pPr marL="0" indent="0">
              <a:spcBef>
                <a:spcPts val="0"/>
              </a:spcBef>
              <a:buSzTx/>
              <a:buNone/>
              <a:defRPr sz="2200"/>
            </a:pPr>
            <a:r>
              <a:t>Christina Ferraro, CNP, Cleveland Clinic Foundation</a:t>
            </a:r>
          </a:p>
          <a:p>
            <a:pPr marL="0" indent="0">
              <a:spcBef>
                <a:spcPts val="0"/>
              </a:spcBef>
              <a:buSzTx/>
              <a:buNone/>
              <a:defRPr sz="2200"/>
            </a:pPr>
            <a:r>
              <a:t>Steven Pavletic, MD, MS, Center for Cancer Research, NCI</a:t>
            </a:r>
          </a:p>
          <a:p>
            <a:pPr marL="0" indent="0">
              <a:spcBef>
                <a:spcPts val="0"/>
              </a:spcBef>
              <a:buSzTx/>
              <a:buNone/>
              <a:defRPr sz="2200"/>
            </a:pPr>
            <a:r>
              <a:t>Naomi Pineda, Survivor and Advocate</a:t>
            </a:r>
          </a:p>
          <a:p>
            <a:pPr marL="0" indent="0">
              <a:spcBef>
                <a:spcPts val="0"/>
              </a:spcBef>
              <a:buSzTx/>
              <a:buNone/>
              <a:defRPr sz="2200"/>
            </a:pPr>
            <a:r>
              <a:t>Helene Schoemans, MD, PhD, University Hospitals Leuven, KU Leuven</a:t>
            </a:r>
          </a:p>
          <a:p>
            <a:pPr marL="0" indent="0">
              <a:spcBef>
                <a:spcPts val="0"/>
              </a:spcBef>
              <a:buSzTx/>
              <a:buNone/>
              <a:defRPr sz="2200"/>
            </a:pPr>
            <a:r>
              <a:t>Katie Schoeppner, MSW, LICSW, Be the Match</a:t>
            </a:r>
          </a:p>
          <a:p>
            <a:pPr marL="0" indent="0">
              <a:spcBef>
                <a:spcPts val="0"/>
              </a:spcBef>
              <a:buSzTx/>
              <a:buNone/>
              <a:defRPr sz="2200"/>
            </a:pPr>
            <a:r>
              <a:t>Kirk Schultz, MD, University of British Columbia</a:t>
            </a:r>
          </a:p>
          <a:p>
            <a:pPr marL="0" indent="0">
              <a:spcBef>
                <a:spcPts val="0"/>
              </a:spcBef>
              <a:buSzTx/>
              <a:buNone/>
              <a:defRPr sz="2200"/>
            </a:pPr>
            <a:r>
              <a:t>Susan Stewart, BMT InfoNet</a:t>
            </a:r>
          </a:p>
          <a:p>
            <a:pPr marL="0" indent="0">
              <a:spcBef>
                <a:spcPts val="0"/>
              </a:spcBef>
              <a:buSzTx/>
              <a:buNone/>
              <a:defRPr sz="2200"/>
            </a:pPr>
          </a:p>
          <a:p>
            <a:pPr marL="0" indent="0">
              <a:spcBef>
                <a:spcPts val="0"/>
              </a:spcBef>
              <a:buSzTx/>
              <a:buNone/>
              <a:defRPr sz="2200"/>
            </a:pPr>
            <a:r>
              <a:t>Co-Chairs:    Daniel Wolff, MD, University of Regensburg</a:t>
            </a:r>
          </a:p>
          <a:p>
            <a:pPr lvl="3" marL="0" indent="1651000">
              <a:spcBef>
                <a:spcPts val="0"/>
              </a:spcBef>
              <a:buSzTx/>
              <a:buNone/>
              <a:defRPr sz="2200"/>
            </a:pPr>
            <a:r>
              <a:t>Meredith Cowden, MA, LPCC-S, Cowden Foundation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Pre-Emptive Therapy"/>
          <p:cNvSpPr txBox="1"/>
          <p:nvPr>
            <p:ph type="title"/>
          </p:nvPr>
        </p:nvSpPr>
        <p:spPr>
          <a:xfrm>
            <a:off x="1791729" y="234776"/>
            <a:ext cx="7898925" cy="1059996"/>
          </a:xfrm>
          <a:prstGeom prst="rect">
            <a:avLst/>
          </a:prstGeom>
        </p:spPr>
        <p:txBody>
          <a:bodyPr/>
          <a:lstStyle/>
          <a:p>
            <a:pPr/>
            <a:r>
              <a:t>Pre-Emptive Therapy: </a:t>
            </a:r>
            <a:br/>
            <a:r>
              <a:t>Some Things to Consider </a:t>
            </a:r>
          </a:p>
        </p:txBody>
      </p:sp>
      <p:sp>
        <p:nvSpPr>
          <p:cNvPr id="212" name="Additional comments and perspective"/>
          <p:cNvSpPr txBox="1"/>
          <p:nvPr>
            <p:ph type="body" idx="1"/>
          </p:nvPr>
        </p:nvSpPr>
        <p:spPr>
          <a:xfrm>
            <a:off x="478801" y="1632372"/>
            <a:ext cx="11234398" cy="5225632"/>
          </a:xfrm>
          <a:prstGeom prst="rect">
            <a:avLst/>
          </a:prstGeom>
        </p:spPr>
        <p:txBody>
          <a:bodyPr/>
          <a:lstStyle/>
          <a:p>
            <a:pPr>
              <a:lnSpc>
                <a:spcPct val="100000"/>
              </a:lnSpc>
              <a:spcBef>
                <a:spcPts val="1200"/>
              </a:spcBef>
              <a:defRPr sz="2600"/>
            </a:pPr>
            <a:r>
              <a:t>Can we shorten the timeline?</a:t>
            </a:r>
          </a:p>
          <a:p>
            <a:pPr lvl="1">
              <a:lnSpc>
                <a:spcPct val="100000"/>
              </a:lnSpc>
              <a:spcBef>
                <a:spcPts val="1200"/>
              </a:spcBef>
              <a:defRPr sz="2600"/>
            </a:pPr>
            <a:r>
              <a:t>Biomarkers 3 years + clinical trials 3-7 years + integration into standard practice = ??? years</a:t>
            </a:r>
          </a:p>
          <a:p>
            <a:pPr lvl="1">
              <a:lnSpc>
                <a:spcPct val="100000"/>
              </a:lnSpc>
              <a:spcBef>
                <a:spcPts val="1200"/>
              </a:spcBef>
              <a:defRPr sz="2600"/>
            </a:pPr>
            <a:r>
              <a:t>Concurrent trials? Is testing currently available therapies prophylactically really more dangerous to patients than allowing moderate/severe cases of cGVHD to develop?</a:t>
            </a:r>
          </a:p>
          <a:p>
            <a:pPr>
              <a:lnSpc>
                <a:spcPct val="100000"/>
              </a:lnSpc>
              <a:spcBef>
                <a:spcPts val="1200"/>
              </a:spcBef>
              <a:defRPr sz="2600"/>
            </a:pPr>
            <a:r>
              <a:t>What can be done while we wait to reduce incidence of cGVHD?</a:t>
            </a:r>
          </a:p>
          <a:p>
            <a:pPr lvl="1">
              <a:lnSpc>
                <a:spcPct val="100000"/>
              </a:lnSpc>
              <a:spcBef>
                <a:spcPts val="1200"/>
              </a:spcBef>
              <a:defRPr sz="2600"/>
            </a:pPr>
            <a:r>
              <a:t>bone marrow vs. PBSC?</a:t>
            </a:r>
          </a:p>
          <a:p>
            <a:pPr lvl="1">
              <a:lnSpc>
                <a:spcPct val="100000"/>
              </a:lnSpc>
              <a:spcBef>
                <a:spcPts val="1200"/>
              </a:spcBef>
              <a:defRPr sz="2600"/>
            </a:pPr>
            <a:r>
              <a:t>expand use of therapies like post-transplant cyclophosphamide?</a:t>
            </a:r>
          </a:p>
          <a:p>
            <a:pPr>
              <a:lnSpc>
                <a:spcPct val="100000"/>
              </a:lnSpc>
              <a:spcBef>
                <a:spcPts val="1200"/>
              </a:spcBef>
              <a:defRPr sz="2600"/>
            </a:pPr>
            <a:r>
              <a:t>Regional GVHD Multidisciplinary clinics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Treatment of Established cGVHD"/>
          <p:cNvSpPr txBox="1"/>
          <p:nvPr>
            <p:ph type="ctrTitle"/>
          </p:nvPr>
        </p:nvSpPr>
        <p:spPr>
          <a:xfrm>
            <a:off x="2415207" y="755372"/>
            <a:ext cx="8845830" cy="3112405"/>
          </a:xfrm>
          <a:prstGeom prst="rect">
            <a:avLst/>
          </a:prstGeom>
        </p:spPr>
        <p:txBody>
          <a:bodyPr/>
          <a:lstStyle/>
          <a:p>
            <a:pPr/>
            <a:r>
              <a:t>Treatment of Established cGVHD</a:t>
            </a:r>
          </a:p>
        </p:txBody>
      </p:sp>
      <p:sp>
        <p:nvSpPr>
          <p:cNvPr id="215" name="Guy Bouguet and Peggy Burkhard"/>
          <p:cNvSpPr txBox="1"/>
          <p:nvPr>
            <p:ph type="subTitle" sz="quarter" idx="1"/>
          </p:nvPr>
        </p:nvSpPr>
        <p:spPr>
          <a:xfrm>
            <a:off x="2415207" y="3959845"/>
            <a:ext cx="8845830" cy="472765"/>
          </a:xfrm>
          <a:prstGeom prst="rect">
            <a:avLst/>
          </a:prstGeom>
        </p:spPr>
        <p:txBody>
          <a:bodyPr/>
          <a:lstStyle/>
          <a:p>
            <a:pPr/>
            <a:r>
              <a:t>Guy Bouguet and Peggy Burkhard</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ystemic Treatment"/>
          <p:cNvSpPr txBox="1"/>
          <p:nvPr>
            <p:ph type="title"/>
          </p:nvPr>
        </p:nvSpPr>
        <p:spPr>
          <a:xfrm>
            <a:off x="1791729" y="234776"/>
            <a:ext cx="7898925" cy="1059996"/>
          </a:xfrm>
          <a:prstGeom prst="rect">
            <a:avLst/>
          </a:prstGeom>
        </p:spPr>
        <p:txBody>
          <a:bodyPr/>
          <a:lstStyle/>
          <a:p>
            <a:pPr/>
            <a:r>
              <a:t>Treatment of Established Chronic GvHD</a:t>
            </a:r>
          </a:p>
        </p:txBody>
      </p:sp>
      <p:sp>
        <p:nvSpPr>
          <p:cNvPr id="218" name="Synopsis of manuscript"/>
          <p:cNvSpPr txBox="1"/>
          <p:nvPr>
            <p:ph type="body" idx="1"/>
          </p:nvPr>
        </p:nvSpPr>
        <p:spPr>
          <a:xfrm>
            <a:off x="838200" y="1467811"/>
            <a:ext cx="10627760" cy="5272039"/>
          </a:xfrm>
          <a:prstGeom prst="rect">
            <a:avLst/>
          </a:prstGeom>
        </p:spPr>
        <p:txBody>
          <a:bodyPr/>
          <a:lstStyle/>
          <a:p>
            <a:pPr>
              <a:defRPr sz="2000"/>
            </a:pPr>
          </a:p>
          <a:p>
            <a:pPr>
              <a:defRPr sz="2000"/>
            </a:pPr>
            <a:r>
              <a:t>Corticosteroids are toxic for patients and unfortunately still the front line therapy</a:t>
            </a:r>
          </a:p>
          <a:p>
            <a:pPr>
              <a:defRPr sz="2000"/>
            </a:pPr>
            <a:r>
              <a:t>Chronic GVHD is a heterogeneous disease and is the leading cause of morbidity in allogenic transplantation</a:t>
            </a:r>
          </a:p>
          <a:p>
            <a:pPr>
              <a:defRPr sz="2000"/>
            </a:pPr>
            <a:r>
              <a:t>Corticosteroids are still the systematic first line but with heavy side effects</a:t>
            </a:r>
          </a:p>
          <a:p>
            <a:pPr>
              <a:defRPr sz="2000"/>
            </a:pPr>
            <a:r>
              <a:t>Despite numerous new therapeutic treatments (immuno-targeted), the clinical and biological markers relevant for better success are not always clear.</a:t>
            </a:r>
          </a:p>
          <a:p>
            <a:pPr>
              <a:defRPr sz="2000"/>
            </a:pPr>
            <a:r>
              <a:t>If we want to change practice, it’s important to better design single innovative therapy trials compared to steroids.</a:t>
            </a:r>
          </a:p>
          <a:p>
            <a:pPr>
              <a:defRPr sz="2000"/>
            </a:pPr>
            <a:r>
              <a:t>Systematic sample (e.g., biopsies) collection at all phases of the patient journey is key to better understand and address GVHD and design trials.</a:t>
            </a:r>
          </a:p>
          <a:p>
            <a:pPr>
              <a:defRPr sz="2000"/>
            </a:pPr>
            <a:r>
              <a:t>Better coordination between center and industry in clinical trial design</a:t>
            </a:r>
          </a:p>
          <a:p>
            <a:pPr>
              <a:defRPr sz="2000"/>
            </a:pPr>
            <a:r>
              <a:t>Large randomized clinical trials for new agents should be promoted</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ystemic Treatment"/>
          <p:cNvSpPr txBox="1"/>
          <p:nvPr>
            <p:ph type="title"/>
          </p:nvPr>
        </p:nvSpPr>
        <p:spPr>
          <a:xfrm>
            <a:off x="1791729" y="234776"/>
            <a:ext cx="7898925" cy="1059996"/>
          </a:xfrm>
          <a:prstGeom prst="rect">
            <a:avLst/>
          </a:prstGeom>
        </p:spPr>
        <p:txBody>
          <a:bodyPr/>
          <a:lstStyle/>
          <a:p>
            <a:pPr/>
            <a:r>
              <a:t>Treatment of Established Chronic GvHD</a:t>
            </a:r>
          </a:p>
        </p:txBody>
      </p:sp>
      <p:sp>
        <p:nvSpPr>
          <p:cNvPr id="221" name="What does this mean for patients and caregivers?"/>
          <p:cNvSpPr txBox="1"/>
          <p:nvPr>
            <p:ph type="body" idx="1"/>
          </p:nvPr>
        </p:nvSpPr>
        <p:spPr>
          <a:xfrm>
            <a:off x="838200" y="1825625"/>
            <a:ext cx="10515600" cy="4351338"/>
          </a:xfrm>
          <a:prstGeom prst="rect">
            <a:avLst/>
          </a:prstGeom>
        </p:spPr>
        <p:txBody>
          <a:bodyPr/>
          <a:lstStyle/>
          <a:p>
            <a:pPr marL="226313" indent="-226313" defTabSz="905255">
              <a:spcBef>
                <a:spcPts val="900"/>
              </a:spcBef>
              <a:defRPr sz="2700"/>
            </a:pPr>
            <a:r>
              <a:t>What does this mean for patients and caregivers?</a:t>
            </a:r>
          </a:p>
          <a:p>
            <a:pPr lvl="2" marL="1222093" indent="-316837" defTabSz="905255">
              <a:spcBef>
                <a:spcPts val="900"/>
              </a:spcBef>
              <a:defRPr sz="2700"/>
            </a:pPr>
            <a:r>
              <a:t>Better management for cGVHD by optimized clinical trial designs</a:t>
            </a:r>
          </a:p>
          <a:p>
            <a:pPr lvl="2" marL="1222093" indent="-316837" defTabSz="905255">
              <a:spcBef>
                <a:spcPts val="900"/>
              </a:spcBef>
              <a:defRPr sz="2700"/>
            </a:pPr>
            <a:r>
              <a:t>A more personalized approach to treatments through newly designed algorithms</a:t>
            </a:r>
          </a:p>
          <a:p>
            <a:pPr lvl="2" marL="1222093" indent="-316837" defTabSz="905255">
              <a:spcBef>
                <a:spcPts val="900"/>
              </a:spcBef>
              <a:defRPr sz="2700"/>
            </a:pPr>
            <a:r>
              <a:t>More sampling interventions (biopsies…)</a:t>
            </a:r>
          </a:p>
          <a:p>
            <a:pPr lvl="2" marL="1222093" indent="-316837" defTabSz="905255">
              <a:spcBef>
                <a:spcPts val="900"/>
              </a:spcBef>
              <a:defRPr sz="2700"/>
            </a:pPr>
            <a:r>
              <a:t>Better outcome with less invalidating/disabling side effects</a:t>
            </a:r>
          </a:p>
          <a:p>
            <a:pPr lvl="2" marL="1222093" indent="-316837" defTabSz="905255">
              <a:spcBef>
                <a:spcPts val="900"/>
              </a:spcBef>
              <a:defRPr sz="2700"/>
            </a:pPr>
            <a:r>
              <a:t>Better QOL</a:t>
            </a:r>
          </a:p>
          <a:p>
            <a:pPr lvl="2" marL="1222093" indent="-316837" defTabSz="905255">
              <a:spcBef>
                <a:spcPts val="900"/>
              </a:spcBef>
              <a:defRPr sz="2700"/>
            </a:pPr>
            <a:r>
              <a:t>Potential corticosteroid-free treatment of cGVHD</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ystemic Treatment"/>
          <p:cNvSpPr txBox="1"/>
          <p:nvPr>
            <p:ph type="title"/>
          </p:nvPr>
        </p:nvSpPr>
        <p:spPr>
          <a:xfrm>
            <a:off x="1791729" y="234776"/>
            <a:ext cx="7898925" cy="1059996"/>
          </a:xfrm>
          <a:prstGeom prst="rect">
            <a:avLst/>
          </a:prstGeom>
        </p:spPr>
        <p:txBody>
          <a:bodyPr/>
          <a:lstStyle/>
          <a:p>
            <a:pPr/>
            <a:r>
              <a:t>Treatment of Established Chronic GvHD</a:t>
            </a:r>
          </a:p>
        </p:txBody>
      </p:sp>
      <p:sp>
        <p:nvSpPr>
          <p:cNvPr id="224" name="Additional commentary and perspective"/>
          <p:cNvSpPr txBox="1"/>
          <p:nvPr>
            <p:ph type="body" idx="1"/>
          </p:nvPr>
        </p:nvSpPr>
        <p:spPr>
          <a:xfrm>
            <a:off x="838200" y="1825625"/>
            <a:ext cx="10515600" cy="4351338"/>
          </a:xfrm>
          <a:prstGeom prst="rect">
            <a:avLst/>
          </a:prstGeom>
        </p:spPr>
        <p:txBody>
          <a:bodyPr/>
          <a:lstStyle/>
          <a:p>
            <a:pPr>
              <a:lnSpc>
                <a:spcPct val="72000"/>
              </a:lnSpc>
              <a:defRPr sz="2100"/>
            </a:pPr>
            <a:r>
              <a:t>Additional commentary and perspective</a:t>
            </a:r>
          </a:p>
          <a:p>
            <a:pPr marL="0" indent="0">
              <a:lnSpc>
                <a:spcPct val="72000"/>
              </a:lnSpc>
              <a:buSzTx/>
              <a:buNone/>
              <a:defRPr sz="2100"/>
            </a:pPr>
          </a:p>
          <a:p>
            <a:pPr lvl="1">
              <a:lnSpc>
                <a:spcPct val="72000"/>
              </a:lnSpc>
              <a:defRPr sz="2100"/>
            </a:pPr>
            <a:r>
              <a:t>What will it take to get trials progressing faster?</a:t>
            </a:r>
          </a:p>
          <a:p>
            <a:pPr lvl="1">
              <a:lnSpc>
                <a:spcPct val="72000"/>
              </a:lnSpc>
              <a:defRPr sz="2100"/>
            </a:pPr>
            <a:r>
              <a:t>What are the barriers to clinical trials and progress in research/practice?</a:t>
            </a:r>
          </a:p>
          <a:p>
            <a:pPr lvl="1" marL="0" indent="457200">
              <a:lnSpc>
                <a:spcPct val="72000"/>
              </a:lnSpc>
              <a:buSzTx/>
              <a:buNone/>
              <a:defRPr sz="2100"/>
            </a:pPr>
            <a:r>
              <a:t>Because…..</a:t>
            </a:r>
          </a:p>
          <a:p>
            <a:pPr lvl="1">
              <a:lnSpc>
                <a:spcPct val="72000"/>
              </a:lnSpc>
              <a:defRPr sz="2100"/>
            </a:pPr>
            <a:r>
              <a:t>GVHD has a multi-dimentional impact on patient’s QOL</a:t>
            </a:r>
          </a:p>
          <a:p>
            <a:pPr lvl="1">
              <a:lnSpc>
                <a:spcPct val="72000"/>
              </a:lnSpc>
              <a:defRPr sz="2100"/>
            </a:pPr>
            <a:r>
              <a:t>cGVHD can become a heavier burden than the original disease</a:t>
            </a:r>
          </a:p>
          <a:p>
            <a:pPr lvl="1">
              <a:lnSpc>
                <a:spcPct val="72000"/>
              </a:lnSpc>
              <a:defRPr sz="2100"/>
            </a:pPr>
            <a:r>
              <a:t>Patients should be better educated in recognizing first potential GVHD symptoms</a:t>
            </a:r>
          </a:p>
          <a:p>
            <a:pPr lvl="1">
              <a:defRPr sz="2100"/>
            </a:pPr>
            <a:r>
              <a:t>The goal of future clinical trials is for treatments to be prescribed in a more effective manner with a more personalized approach, either based on clinical phenotype or biological profile.</a:t>
            </a:r>
          </a:p>
          <a:p>
            <a:pPr lvl="1">
              <a:lnSpc>
                <a:spcPct val="72000"/>
              </a:lnSpc>
              <a:defRPr sz="2100"/>
            </a:pPr>
            <a:r>
              <a:t>Patient Advocacy Groups can help promote and educate re: trials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Highly Morbid Forms of cGVHD"/>
          <p:cNvSpPr txBox="1"/>
          <p:nvPr>
            <p:ph type="ctrTitle"/>
          </p:nvPr>
        </p:nvSpPr>
        <p:spPr>
          <a:xfrm>
            <a:off x="2415207" y="755372"/>
            <a:ext cx="8845830" cy="3112405"/>
          </a:xfrm>
          <a:prstGeom prst="rect">
            <a:avLst/>
          </a:prstGeom>
        </p:spPr>
        <p:txBody>
          <a:bodyPr/>
          <a:lstStyle/>
          <a:p>
            <a:pPr/>
            <a:r>
              <a:t>Highly Morbid Forms of cGVHD </a:t>
            </a:r>
          </a:p>
        </p:txBody>
      </p:sp>
      <p:sp>
        <p:nvSpPr>
          <p:cNvPr id="227" name="Chiara DeBiase, MCSP and Christina Ferraro, CNP"/>
          <p:cNvSpPr txBox="1"/>
          <p:nvPr>
            <p:ph type="subTitle" sz="quarter" idx="1"/>
          </p:nvPr>
        </p:nvSpPr>
        <p:spPr>
          <a:xfrm>
            <a:off x="2415207" y="3959845"/>
            <a:ext cx="8845830" cy="472765"/>
          </a:xfrm>
          <a:prstGeom prst="rect">
            <a:avLst/>
          </a:prstGeom>
        </p:spPr>
        <p:txBody>
          <a:bodyPr/>
          <a:lstStyle/>
          <a:p>
            <a:pPr/>
            <a:r>
              <a:t>Chiara DeBiase, MCSP and Christina Ferraro, CNP</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Highly Morbid Phenotypes"/>
          <p:cNvSpPr txBox="1"/>
          <p:nvPr>
            <p:ph type="title"/>
          </p:nvPr>
        </p:nvSpPr>
        <p:spPr>
          <a:xfrm>
            <a:off x="1791729" y="234776"/>
            <a:ext cx="7898925" cy="1059996"/>
          </a:xfrm>
          <a:prstGeom prst="rect">
            <a:avLst/>
          </a:prstGeom>
        </p:spPr>
        <p:txBody>
          <a:bodyPr/>
          <a:lstStyle/>
          <a:p>
            <a:pPr/>
            <a:r>
              <a:t>Highly Morbid Forms of chronic GvHD</a:t>
            </a:r>
          </a:p>
        </p:txBody>
      </p:sp>
      <p:sp>
        <p:nvSpPr>
          <p:cNvPr id="230" name="Synopsis of Manuscript"/>
          <p:cNvSpPr txBox="1"/>
          <p:nvPr>
            <p:ph type="body" idx="1"/>
          </p:nvPr>
        </p:nvSpPr>
        <p:spPr>
          <a:xfrm>
            <a:off x="483390" y="1527674"/>
            <a:ext cx="10515601" cy="5095550"/>
          </a:xfrm>
          <a:prstGeom prst="rect">
            <a:avLst/>
          </a:prstGeom>
        </p:spPr>
        <p:txBody>
          <a:bodyPr/>
          <a:lstStyle/>
          <a:p>
            <a:pPr marL="226313" indent="-226313" defTabSz="905255">
              <a:lnSpc>
                <a:spcPct val="120000"/>
              </a:lnSpc>
              <a:spcBef>
                <a:spcPts val="900"/>
              </a:spcBef>
              <a:defRPr sz="2300"/>
            </a:pPr>
            <a:r>
              <a:t>While progress had been made in early treatment of cGVHD late forms of cGVHD with fibrosing changes remain challenging and are often permanent </a:t>
            </a:r>
            <a:endParaRPr sz="2000"/>
          </a:p>
          <a:p>
            <a:pPr marL="226313" indent="-226313" defTabSz="905255">
              <a:lnSpc>
                <a:spcPct val="96000"/>
              </a:lnSpc>
              <a:spcBef>
                <a:spcPts val="900"/>
              </a:spcBef>
              <a:defRPr sz="2300"/>
            </a:pPr>
            <a:r>
              <a:t>Most frequent organs affected that impact quality of life the most:</a:t>
            </a:r>
            <a:endParaRPr sz="2000"/>
          </a:p>
          <a:p>
            <a:pPr lvl="1" marL="716661" indent="-264033" defTabSz="905255">
              <a:lnSpc>
                <a:spcPct val="96000"/>
              </a:lnSpc>
              <a:spcBef>
                <a:spcPts val="900"/>
              </a:spcBef>
              <a:defRPr sz="2300"/>
            </a:pPr>
            <a:r>
              <a:t>skin (physical function)</a:t>
            </a:r>
            <a:endParaRPr sz="2000"/>
          </a:p>
          <a:p>
            <a:pPr lvl="1" marL="716661" indent="-264033" defTabSz="905255">
              <a:lnSpc>
                <a:spcPct val="96000"/>
              </a:lnSpc>
              <a:spcBef>
                <a:spcPts val="900"/>
              </a:spcBef>
              <a:defRPr sz="2300"/>
            </a:pPr>
            <a:r>
              <a:t>eyes (vision)</a:t>
            </a:r>
            <a:endParaRPr sz="2000"/>
          </a:p>
          <a:p>
            <a:pPr lvl="1" marL="716661" indent="-264033" defTabSz="905255">
              <a:lnSpc>
                <a:spcPct val="96000"/>
              </a:lnSpc>
              <a:spcBef>
                <a:spcPts val="900"/>
              </a:spcBef>
              <a:defRPr sz="2300"/>
            </a:pPr>
            <a:r>
              <a:t>lung (physical functioning and survival)</a:t>
            </a:r>
            <a:endParaRPr sz="2000"/>
          </a:p>
          <a:p>
            <a:pPr lvl="1" marL="716661" indent="-264033" defTabSz="905255">
              <a:lnSpc>
                <a:spcPct val="96000"/>
              </a:lnSpc>
              <a:spcBef>
                <a:spcPts val="900"/>
              </a:spcBef>
              <a:defRPr sz="2300"/>
            </a:pPr>
            <a:r>
              <a:t>intestines (survival)</a:t>
            </a:r>
            <a:endParaRPr sz="2000"/>
          </a:p>
          <a:p>
            <a:pPr marL="226313" indent="-226313" defTabSz="905255">
              <a:lnSpc>
                <a:spcPct val="120000"/>
              </a:lnSpc>
              <a:spcBef>
                <a:spcPts val="900"/>
              </a:spcBef>
              <a:defRPr sz="2300"/>
            </a:pPr>
            <a:r>
              <a:t>The current strategy steroids +/- other agents primarily evaluated in early forms fails frequently and results in significant side effects (changes of mood, muscle loss, bone loss, diabetes)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Highly Morbid Phenotypes"/>
          <p:cNvSpPr txBox="1"/>
          <p:nvPr>
            <p:ph type="title"/>
          </p:nvPr>
        </p:nvSpPr>
        <p:spPr>
          <a:xfrm>
            <a:off x="1791729" y="234776"/>
            <a:ext cx="7898925" cy="1059996"/>
          </a:xfrm>
          <a:prstGeom prst="rect">
            <a:avLst/>
          </a:prstGeom>
        </p:spPr>
        <p:txBody>
          <a:bodyPr/>
          <a:lstStyle/>
          <a:p>
            <a:pPr/>
            <a:r>
              <a:t>Highly Morbid Forms of chronic GvHD</a:t>
            </a:r>
          </a:p>
        </p:txBody>
      </p:sp>
      <p:sp>
        <p:nvSpPr>
          <p:cNvPr id="233" name="What does this mean for patients and caregivers"/>
          <p:cNvSpPr txBox="1"/>
          <p:nvPr>
            <p:ph type="body" idx="1"/>
          </p:nvPr>
        </p:nvSpPr>
        <p:spPr>
          <a:xfrm>
            <a:off x="455484" y="1294772"/>
            <a:ext cx="11513912" cy="5328454"/>
          </a:xfrm>
          <a:prstGeom prst="rect">
            <a:avLst/>
          </a:prstGeom>
        </p:spPr>
        <p:txBody>
          <a:bodyPr/>
          <a:lstStyle/>
          <a:p>
            <a:pPr>
              <a:lnSpc>
                <a:spcPct val="120000"/>
              </a:lnSpc>
              <a:defRPr sz="2400"/>
            </a:pPr>
            <a:r>
              <a:t>Significant burden (QoL, social and occupational rehab, financial)</a:t>
            </a:r>
            <a:endParaRPr sz="2500"/>
          </a:p>
          <a:p>
            <a:pPr>
              <a:lnSpc>
                <a:spcPct val="120000"/>
              </a:lnSpc>
              <a:defRPr sz="2400"/>
            </a:pPr>
            <a:r>
              <a:t>Both – prevention of highly morbid forms by early intervention and treatment of established “non-reversible” forms is important (need for new steroid free interventions since muscle loss is increased by steroids)</a:t>
            </a:r>
            <a:endParaRPr sz="2500"/>
          </a:p>
          <a:p>
            <a:pPr>
              <a:lnSpc>
                <a:spcPct val="120000"/>
              </a:lnSpc>
              <a:defRPr sz="2400"/>
            </a:pPr>
            <a:r>
              <a:t>Development of predictive marker for response (</a:t>
            </a:r>
            <a:r>
              <a:rPr i="1"/>
              <a:t>trial and </a:t>
            </a:r>
            <a:r>
              <a:rPr i="1" u="sng"/>
              <a:t>error </a:t>
            </a:r>
            <a:r>
              <a:t>approach goes on the expense of the patient)</a:t>
            </a:r>
            <a:endParaRPr sz="2500"/>
          </a:p>
          <a:p>
            <a:pPr>
              <a:lnSpc>
                <a:spcPct val="120000"/>
              </a:lnSpc>
              <a:defRPr sz="2400"/>
            </a:pPr>
            <a:r>
              <a:t>Survival endpoints or complete/partial remission concepts do not reflect the symptom burden of patients – need for relevant endpoints in clinical trials (QoL, symptom burden, physical functioning)</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Highly Morbid Phenotypes"/>
          <p:cNvSpPr txBox="1"/>
          <p:nvPr>
            <p:ph type="title"/>
          </p:nvPr>
        </p:nvSpPr>
        <p:spPr>
          <a:xfrm>
            <a:off x="1791729" y="234776"/>
            <a:ext cx="7898925" cy="1059996"/>
          </a:xfrm>
          <a:prstGeom prst="rect">
            <a:avLst/>
          </a:prstGeom>
        </p:spPr>
        <p:txBody>
          <a:bodyPr/>
          <a:lstStyle/>
          <a:p>
            <a:pPr/>
            <a:r>
              <a:t>Highly Morbid Forms of chronic GvHD</a:t>
            </a:r>
          </a:p>
        </p:txBody>
      </p:sp>
      <p:sp>
        <p:nvSpPr>
          <p:cNvPr id="236" name="Additional commentary and perspective"/>
          <p:cNvSpPr txBox="1"/>
          <p:nvPr>
            <p:ph type="body" idx="1"/>
          </p:nvPr>
        </p:nvSpPr>
        <p:spPr>
          <a:xfrm>
            <a:off x="653264" y="1579045"/>
            <a:ext cx="11120919" cy="4351338"/>
          </a:xfrm>
          <a:prstGeom prst="rect">
            <a:avLst/>
          </a:prstGeom>
        </p:spPr>
        <p:txBody>
          <a:bodyPr/>
          <a:lstStyle/>
          <a:p>
            <a:pPr>
              <a:lnSpc>
                <a:spcPct val="120000"/>
              </a:lnSpc>
              <a:defRPr sz="2500"/>
            </a:pPr>
            <a:r>
              <a:t>Provide access to trials/research targeting “non-reversible”  late manifestations </a:t>
            </a:r>
          </a:p>
          <a:p>
            <a:pPr>
              <a:lnSpc>
                <a:spcPct val="120000"/>
              </a:lnSpc>
              <a:defRPr sz="2500"/>
            </a:pPr>
            <a:r>
              <a:t>Establish evidence and subsequent guidelines for supportive care also (i.e. topical treatment of cutaneous GVHD, autologous serum eye drops).</a:t>
            </a:r>
          </a:p>
          <a:p>
            <a:pPr>
              <a:lnSpc>
                <a:spcPct val="120000"/>
              </a:lnSpc>
              <a:defRPr sz="2500"/>
            </a:pPr>
            <a:r>
              <a:t>Toxicity (side effects) of treatment in case of prolonged exposure is relevant – currently not captured well</a:t>
            </a:r>
          </a:p>
          <a:p>
            <a:pPr>
              <a:lnSpc>
                <a:spcPct val="120000"/>
              </a:lnSpc>
              <a:defRPr sz="2500"/>
            </a:pPr>
            <a:r>
              <a:t>Disseminate/spread the knowledge on treatment incl. supportive care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Highly Morbid Phenotypes"/>
          <p:cNvSpPr txBox="1"/>
          <p:nvPr>
            <p:ph type="title"/>
          </p:nvPr>
        </p:nvSpPr>
        <p:spPr>
          <a:xfrm>
            <a:off x="1791729" y="234776"/>
            <a:ext cx="7898925" cy="1059996"/>
          </a:xfrm>
          <a:prstGeom prst="rect">
            <a:avLst/>
          </a:prstGeom>
        </p:spPr>
        <p:txBody>
          <a:bodyPr/>
          <a:lstStyle/>
          <a:p>
            <a:pPr/>
            <a:r>
              <a:t>Highly Morbid Forms of chronic GvHD</a:t>
            </a:r>
          </a:p>
        </p:txBody>
      </p:sp>
      <p:sp>
        <p:nvSpPr>
          <p:cNvPr id="239" name="What does this mean for patients and caregivers"/>
          <p:cNvSpPr txBox="1"/>
          <p:nvPr>
            <p:ph type="body" idx="1"/>
          </p:nvPr>
        </p:nvSpPr>
        <p:spPr>
          <a:xfrm>
            <a:off x="410966" y="1609868"/>
            <a:ext cx="11363219" cy="4351338"/>
          </a:xfrm>
          <a:prstGeom prst="rect">
            <a:avLst/>
          </a:prstGeom>
        </p:spPr>
        <p:txBody>
          <a:bodyPr/>
          <a:lstStyle/>
          <a:p>
            <a:pPr marL="0" indent="0" defTabSz="804672">
              <a:lnSpc>
                <a:spcPct val="81000"/>
              </a:lnSpc>
              <a:spcBef>
                <a:spcPts val="800"/>
              </a:spcBef>
              <a:buSzTx/>
              <a:buNone/>
              <a:defRPr sz="2100"/>
            </a:pPr>
            <a:r>
              <a:t>What does this mean for patients and caregivers?</a:t>
            </a:r>
            <a:endParaRPr sz="2000"/>
          </a:p>
          <a:p>
            <a:pPr lvl="1" marL="637030" indent="-234695" defTabSz="804672">
              <a:lnSpc>
                <a:spcPct val="81000"/>
              </a:lnSpc>
              <a:spcBef>
                <a:spcPts val="800"/>
              </a:spcBef>
              <a:defRPr sz="2100"/>
            </a:pPr>
            <a:r>
              <a:t>Ideally more patients will participate in trials to help increase knowledge and treatment options</a:t>
            </a:r>
            <a:endParaRPr sz="2000"/>
          </a:p>
          <a:p>
            <a:pPr lvl="2" marL="1086305" indent="-281633" defTabSz="804672">
              <a:lnSpc>
                <a:spcPct val="81000"/>
              </a:lnSpc>
              <a:spcBef>
                <a:spcPts val="800"/>
              </a:spcBef>
              <a:defRPr sz="2100"/>
            </a:pPr>
            <a:r>
              <a:t>Small samples sizes can make it hard to form conclusions in trials </a:t>
            </a:r>
            <a:endParaRPr sz="2000"/>
          </a:p>
          <a:p>
            <a:pPr lvl="2" marL="1086305" indent="-281633" defTabSz="804672">
              <a:lnSpc>
                <a:spcPct val="81000"/>
              </a:lnSpc>
              <a:spcBef>
                <a:spcPts val="800"/>
              </a:spcBef>
              <a:defRPr sz="2100"/>
            </a:pPr>
            <a:r>
              <a:t>More patients involved the more impactful the data</a:t>
            </a:r>
            <a:endParaRPr sz="2000"/>
          </a:p>
          <a:p>
            <a:pPr lvl="1" marL="637030" indent="-234695" defTabSz="804672">
              <a:lnSpc>
                <a:spcPct val="81000"/>
              </a:lnSpc>
              <a:spcBef>
                <a:spcPts val="800"/>
              </a:spcBef>
              <a:defRPr sz="2100"/>
            </a:pPr>
            <a:r>
              <a:t>This includes many samples of blood, tissue (skin biopsies), tears, stools, etc.</a:t>
            </a:r>
          </a:p>
          <a:p>
            <a:pPr lvl="1" marL="637030" indent="-234695" defTabSz="804672">
              <a:lnSpc>
                <a:spcPct val="81000"/>
              </a:lnSpc>
              <a:spcBef>
                <a:spcPts val="800"/>
              </a:spcBef>
              <a:defRPr sz="2100"/>
            </a:pPr>
            <a:r>
              <a:t>Frequent testing like PFT’s or bone density</a:t>
            </a:r>
            <a:endParaRPr sz="2000"/>
          </a:p>
          <a:p>
            <a:pPr lvl="1" marL="637030" indent="-234695" defTabSz="804672">
              <a:lnSpc>
                <a:spcPct val="81000"/>
              </a:lnSpc>
              <a:spcBef>
                <a:spcPts val="800"/>
              </a:spcBef>
              <a:defRPr sz="2100"/>
            </a:pPr>
            <a:r>
              <a:t>Frequent patient reported outcomes (surveys) </a:t>
            </a:r>
          </a:p>
          <a:p>
            <a:pPr lvl="1" marL="0" indent="402336" defTabSz="804672">
              <a:lnSpc>
                <a:spcPct val="81000"/>
              </a:lnSpc>
              <a:spcBef>
                <a:spcPts val="800"/>
              </a:spcBef>
              <a:buSzTx/>
              <a:buNone/>
              <a:defRPr sz="2100"/>
            </a:pPr>
          </a:p>
          <a:p>
            <a:pPr marL="0" indent="0" defTabSz="804672">
              <a:lnSpc>
                <a:spcPct val="81000"/>
              </a:lnSpc>
              <a:spcBef>
                <a:spcPts val="800"/>
              </a:spcBef>
              <a:buSzTx/>
              <a:buNone/>
              <a:defRPr sz="2100"/>
            </a:pPr>
            <a:r>
              <a:t>But:</a:t>
            </a:r>
            <a:endParaRPr sz="2000"/>
          </a:p>
          <a:p>
            <a:pPr lvl="1" marL="637030" indent="-234695" defTabSz="804672">
              <a:lnSpc>
                <a:spcPct val="81000"/>
              </a:lnSpc>
              <a:spcBef>
                <a:spcPts val="800"/>
              </a:spcBef>
              <a:defRPr sz="2100"/>
            </a:pPr>
            <a:r>
              <a:t>Can lead to sample/survey fatigue</a:t>
            </a:r>
            <a:endParaRPr sz="2000"/>
          </a:p>
          <a:p>
            <a:pPr lvl="1" marL="637030" indent="-234695" defTabSz="804672">
              <a:lnSpc>
                <a:spcPct val="81000"/>
              </a:lnSpc>
              <a:spcBef>
                <a:spcPts val="800"/>
              </a:spcBef>
              <a:defRPr sz="2100"/>
            </a:pPr>
            <a:r>
              <a:t>Can increase trips to clinic which can be costly and time consuming</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Presentation Agenda"/>
          <p:cNvSpPr txBox="1"/>
          <p:nvPr>
            <p:ph type="title"/>
          </p:nvPr>
        </p:nvSpPr>
        <p:spPr>
          <a:xfrm>
            <a:off x="1791729" y="234776"/>
            <a:ext cx="7898925" cy="1059996"/>
          </a:xfrm>
          <a:prstGeom prst="rect">
            <a:avLst/>
          </a:prstGeom>
        </p:spPr>
        <p:txBody>
          <a:bodyPr/>
          <a:lstStyle/>
          <a:p>
            <a:pPr/>
            <a:r>
              <a:t>Presentation Agenda</a:t>
            </a:r>
          </a:p>
        </p:txBody>
      </p:sp>
      <p:sp>
        <p:nvSpPr>
          <p:cNvPr id="156" name="Welcome and review of NIH Chronic GVHD Consensus working group manuscripts…"/>
          <p:cNvSpPr txBox="1"/>
          <p:nvPr>
            <p:ph type="body" idx="1"/>
          </p:nvPr>
        </p:nvSpPr>
        <p:spPr>
          <a:xfrm>
            <a:off x="838200" y="1825625"/>
            <a:ext cx="10515600" cy="4351338"/>
          </a:xfrm>
          <a:prstGeom prst="rect">
            <a:avLst/>
          </a:prstGeom>
        </p:spPr>
        <p:txBody>
          <a:bodyPr/>
          <a:lstStyle/>
          <a:p>
            <a:pPr marL="212597" indent="-212597" defTabSz="850391">
              <a:spcBef>
                <a:spcPts val="900"/>
              </a:spcBef>
              <a:defRPr sz="2600"/>
            </a:pPr>
            <a:r>
              <a:t>Review of NIH Chronic GVHD Consensus working group manuscripts</a:t>
            </a:r>
          </a:p>
          <a:p>
            <a:pPr marL="212597" indent="-212597" defTabSz="850391">
              <a:spcBef>
                <a:spcPts val="900"/>
              </a:spcBef>
              <a:defRPr sz="2600"/>
            </a:pPr>
          </a:p>
          <a:p>
            <a:pPr marL="212597" indent="-212597" defTabSz="850391">
              <a:spcBef>
                <a:spcPts val="900"/>
              </a:spcBef>
              <a:defRPr sz="2600"/>
            </a:pPr>
            <a:r>
              <a:t>Support and Education for Patients and Caregivers </a:t>
            </a:r>
          </a:p>
          <a:p>
            <a:pPr marL="212597" indent="-212597" defTabSz="850391">
              <a:spcBef>
                <a:spcPts val="900"/>
              </a:spcBef>
              <a:defRPr sz="2600"/>
            </a:pPr>
          </a:p>
          <a:p>
            <a:pPr marL="212597" indent="-212597" defTabSz="850391">
              <a:spcBef>
                <a:spcPts val="900"/>
              </a:spcBef>
              <a:defRPr sz="2600"/>
            </a:pPr>
            <a:r>
              <a:t>Psychosocial and Neurocognitive Impact of CGVHD</a:t>
            </a:r>
          </a:p>
          <a:p>
            <a:pPr marL="212597" indent="-212597" defTabSz="850391">
              <a:spcBef>
                <a:spcPts val="900"/>
              </a:spcBef>
              <a:defRPr sz="2600"/>
            </a:pPr>
          </a:p>
          <a:p>
            <a:pPr marL="212597" indent="-212597" defTabSz="850391">
              <a:spcBef>
                <a:spcPts val="900"/>
              </a:spcBef>
              <a:defRPr sz="2600"/>
            </a:pPr>
            <a:r>
              <a:t>Survivorship and Long-term Care</a:t>
            </a:r>
          </a:p>
          <a:p>
            <a:pPr marL="212597" indent="-212597" defTabSz="850391">
              <a:spcBef>
                <a:spcPts val="900"/>
              </a:spcBef>
              <a:defRPr sz="2600"/>
            </a:pPr>
          </a:p>
          <a:p>
            <a:pPr marL="212597" indent="-212597" defTabSz="850391">
              <a:spcBef>
                <a:spcPts val="900"/>
              </a:spcBef>
              <a:defRPr sz="2600"/>
            </a:pPr>
            <a:r>
              <a:t>Q &amp; A Session</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Highly Morbid Phenotypes"/>
          <p:cNvSpPr txBox="1"/>
          <p:nvPr>
            <p:ph type="title"/>
          </p:nvPr>
        </p:nvSpPr>
        <p:spPr>
          <a:xfrm>
            <a:off x="1791729" y="234776"/>
            <a:ext cx="7898925" cy="1059996"/>
          </a:xfrm>
          <a:prstGeom prst="rect">
            <a:avLst/>
          </a:prstGeom>
        </p:spPr>
        <p:txBody>
          <a:bodyPr/>
          <a:lstStyle/>
          <a:p>
            <a:pPr/>
            <a:r>
              <a:t>Highly Morbid Forms of chronic GvHD</a:t>
            </a:r>
          </a:p>
        </p:txBody>
      </p:sp>
      <p:sp>
        <p:nvSpPr>
          <p:cNvPr id="242" name="Additional commentary and perspective"/>
          <p:cNvSpPr txBox="1"/>
          <p:nvPr>
            <p:ph type="body" idx="1"/>
          </p:nvPr>
        </p:nvSpPr>
        <p:spPr>
          <a:xfrm>
            <a:off x="838200" y="1825625"/>
            <a:ext cx="10515600" cy="4351338"/>
          </a:xfrm>
          <a:prstGeom prst="rect">
            <a:avLst/>
          </a:prstGeom>
        </p:spPr>
        <p:txBody>
          <a:bodyPr/>
          <a:lstStyle/>
          <a:p>
            <a:pPr/>
            <a:r>
              <a:t>Consider:</a:t>
            </a:r>
          </a:p>
          <a:p>
            <a:pPr lvl="1"/>
            <a:r>
              <a:t>Incentives/reimbursement to patients and caregivers to help offset out of pocket expenses when enrolling in studies</a:t>
            </a:r>
          </a:p>
          <a:p>
            <a:pPr lvl="1"/>
            <a:r>
              <a:t>Researchers should be thoughtful about samples required and needed for studies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Menti Introduction"/>
          <p:cNvSpPr txBox="1"/>
          <p:nvPr>
            <p:ph type="ctrTitle"/>
          </p:nvPr>
        </p:nvSpPr>
        <p:spPr>
          <a:xfrm>
            <a:off x="2415207" y="755372"/>
            <a:ext cx="8845830" cy="3112405"/>
          </a:xfrm>
          <a:prstGeom prst="rect">
            <a:avLst/>
          </a:prstGeom>
        </p:spPr>
        <p:txBody>
          <a:bodyPr/>
          <a:lstStyle/>
          <a:p>
            <a:pPr/>
            <a:r>
              <a:t>Menti Introduction</a:t>
            </a:r>
          </a:p>
        </p:txBody>
      </p:sp>
      <p:sp>
        <p:nvSpPr>
          <p:cNvPr id="245" name="Double-click to edit"/>
          <p:cNvSpPr txBox="1"/>
          <p:nvPr>
            <p:ph type="subTitle" sz="quarter" idx="1"/>
          </p:nvPr>
        </p:nvSpPr>
        <p:spPr>
          <a:xfrm>
            <a:off x="2415207" y="3959845"/>
            <a:ext cx="8845830" cy="472765"/>
          </a:xfrm>
          <a:prstGeom prst="rect">
            <a:avLst/>
          </a:prstGeom>
        </p:spPr>
        <p:txBody>
          <a:bodyPr/>
          <a:lstStyle/>
          <a:p>
            <a:pP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Menti Interactive Presentation"/>
          <p:cNvSpPr txBox="1"/>
          <p:nvPr>
            <p:ph type="title"/>
          </p:nvPr>
        </p:nvSpPr>
        <p:spPr>
          <a:xfrm>
            <a:off x="1791729" y="234776"/>
            <a:ext cx="7898925" cy="1059996"/>
          </a:xfrm>
          <a:prstGeom prst="rect">
            <a:avLst/>
          </a:prstGeom>
        </p:spPr>
        <p:txBody>
          <a:bodyPr/>
          <a:lstStyle/>
          <a:p>
            <a:pPr/>
            <a:r>
              <a:t>Menti Interactive Presentation</a:t>
            </a:r>
          </a:p>
        </p:txBody>
      </p:sp>
      <p:sp>
        <p:nvSpPr>
          <p:cNvPr id="248" name="On your cell phone, use the web browser to go to www.menti.com…"/>
          <p:cNvSpPr txBox="1"/>
          <p:nvPr>
            <p:ph type="body" sz="half" idx="1"/>
          </p:nvPr>
        </p:nvSpPr>
        <p:spPr>
          <a:xfrm>
            <a:off x="838200" y="1825623"/>
            <a:ext cx="6718959" cy="4589870"/>
          </a:xfrm>
          <a:prstGeom prst="rect">
            <a:avLst/>
          </a:prstGeom>
        </p:spPr>
        <p:txBody>
          <a:bodyPr/>
          <a:lstStyle/>
          <a:p>
            <a:pPr marL="280734" indent="-280734">
              <a:buFontTx/>
            </a:pPr>
            <a:r>
              <a:t>On your cell phone, use the web browser to go to</a:t>
            </a:r>
            <a:r>
              <a:rPr>
                <a:solidFill>
                  <a:srgbClr val="0563C1"/>
                </a:solidFill>
              </a:rPr>
              <a:t> </a:t>
            </a:r>
            <a:r>
              <a:rPr u="sng">
                <a:solidFill>
                  <a:srgbClr val="0000FF"/>
                </a:solidFill>
                <a:uFill>
                  <a:solidFill>
                    <a:srgbClr val="0000FF"/>
                  </a:solidFill>
                </a:uFill>
                <a:hlinkClick r:id="rId2" invalidUrl="" action="" tgtFrame="" tooltip="" history="1" highlightClick="0" endSnd="0"/>
              </a:rPr>
              <a:t>www.menti.com</a:t>
            </a:r>
          </a:p>
          <a:p>
            <a:pPr marL="280734" indent="-280734">
              <a:buFontTx/>
              <a:defRPr u="sng">
                <a:solidFill>
                  <a:srgbClr val="0000FF"/>
                </a:solidFill>
                <a:uFill>
                  <a:solidFill>
                    <a:srgbClr val="0000FF"/>
                  </a:solidFill>
                </a:uFill>
              </a:defRPr>
            </a:pPr>
          </a:p>
          <a:p>
            <a:pPr marL="280734" indent="-280734">
              <a:buFontTx/>
            </a:pPr>
            <a:r>
              <a:t>Enter in the code: </a:t>
            </a:r>
            <a:r>
              <a:rPr>
                <a:solidFill>
                  <a:srgbClr val="00B0F0"/>
                </a:solidFill>
              </a:rPr>
              <a:t>64 45 636</a:t>
            </a:r>
            <a:endParaRPr>
              <a:solidFill>
                <a:srgbClr val="00B0F0"/>
              </a:solidFill>
            </a:endParaRPr>
          </a:p>
          <a:p>
            <a:pPr marL="280734" indent="-280734">
              <a:buFontTx/>
            </a:pPr>
            <a:endParaRPr>
              <a:solidFill>
                <a:srgbClr val="00B0F0"/>
              </a:solidFill>
            </a:endParaRPr>
          </a:p>
          <a:p>
            <a:pPr marL="280734" indent="-280734">
              <a:buFontTx/>
            </a:pPr>
            <a:r>
              <a:t>Click “Submit”</a:t>
            </a:r>
          </a:p>
          <a:p>
            <a:pPr marL="280734" indent="-280734">
              <a:buFontTx/>
            </a:pPr>
          </a:p>
          <a:p>
            <a:pPr marL="280734" indent="-280734">
              <a:buFontTx/>
            </a:pPr>
            <a:r>
              <a:t>We will be using this throughout the presentation, so please keep it nearby!</a:t>
            </a:r>
          </a:p>
        </p:txBody>
      </p:sp>
      <p:pic>
        <p:nvPicPr>
          <p:cNvPr id="249" name="Voting - Mentimeter.png.jpg" descr="Voting - Mentimeter.png.jpg"/>
          <p:cNvPicPr>
            <a:picLocks noChangeAspect="1"/>
          </p:cNvPicPr>
          <p:nvPr/>
        </p:nvPicPr>
        <p:blipFill>
          <a:blip r:embed="rId3">
            <a:extLst/>
          </a:blip>
          <a:stretch>
            <a:fillRect/>
          </a:stretch>
        </p:blipFill>
        <p:spPr>
          <a:xfrm>
            <a:off x="8012951" y="1414949"/>
            <a:ext cx="2500277" cy="5411217"/>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itle 1"/>
          <p:cNvSpPr txBox="1"/>
          <p:nvPr>
            <p:ph type="ctrTitle"/>
          </p:nvPr>
        </p:nvSpPr>
        <p:spPr>
          <a:xfrm>
            <a:off x="2415207" y="755368"/>
            <a:ext cx="8845830" cy="3728501"/>
          </a:xfrm>
          <a:prstGeom prst="rect">
            <a:avLst/>
          </a:prstGeom>
        </p:spPr>
        <p:txBody>
          <a:bodyPr/>
          <a:lstStyle/>
          <a:p>
            <a:pPr>
              <a:defRPr sz="5400"/>
            </a:pPr>
            <a:br/>
            <a:br/>
            <a:r>
              <a:t>Education and Support for Patients and Caregivers </a:t>
            </a:r>
          </a:p>
        </p:txBody>
      </p:sp>
      <p:sp>
        <p:nvSpPr>
          <p:cNvPr id="252" name="Subtitle 2"/>
          <p:cNvSpPr txBox="1"/>
          <p:nvPr>
            <p:ph type="subTitle" sz="quarter" idx="1"/>
          </p:nvPr>
        </p:nvSpPr>
        <p:spPr>
          <a:xfrm>
            <a:off x="2415207" y="4863229"/>
            <a:ext cx="8845830" cy="472759"/>
          </a:xfrm>
          <a:prstGeom prst="rect">
            <a:avLst/>
          </a:prstGeom>
        </p:spPr>
        <p:txBody>
          <a:bodyPr/>
          <a:lstStyle>
            <a:lvl1pPr defTabSz="804672">
              <a:spcBef>
                <a:spcPts val="800"/>
              </a:spcBef>
              <a:defRPr sz="2100"/>
            </a:lvl1pPr>
          </a:lstStyle>
          <a:p>
            <a:pPr/>
            <a:r>
              <a:t>Guy Bouguet, Peggy Burkhard, and Katie Schoeppner, MSW, LICSW</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Menti placeholder"/>
          <p:cNvSpPr txBox="1"/>
          <p:nvPr>
            <p:ph type="ctrTitle"/>
          </p:nvPr>
        </p:nvSpPr>
        <p:spPr>
          <a:xfrm>
            <a:off x="2415207" y="755372"/>
            <a:ext cx="8845830" cy="3112405"/>
          </a:xfrm>
          <a:prstGeom prst="rect">
            <a:avLst/>
          </a:prstGeom>
        </p:spPr>
        <p:txBody>
          <a:bodyPr/>
          <a:lstStyle/>
          <a:p>
            <a:pPr/>
            <a:r>
              <a:t>Menti placeholder</a:t>
            </a:r>
          </a:p>
        </p:txBody>
      </p:sp>
      <p:sp>
        <p:nvSpPr>
          <p:cNvPr id="255" name="Double-click to edit"/>
          <p:cNvSpPr txBox="1"/>
          <p:nvPr>
            <p:ph type="subTitle" sz="quarter" idx="1"/>
          </p:nvPr>
        </p:nvSpPr>
        <p:spPr>
          <a:xfrm>
            <a:off x="2415207" y="3959845"/>
            <a:ext cx="8845830" cy="472765"/>
          </a:xfrm>
          <a:prstGeom prst="rect">
            <a:avLst/>
          </a:prstGeom>
        </p:spPr>
        <p:txBody>
          <a:bodyPr/>
          <a:lstStyle/>
          <a:p>
            <a:pP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Major Issues"/>
          <p:cNvSpPr txBox="1"/>
          <p:nvPr>
            <p:ph type="title"/>
          </p:nvPr>
        </p:nvSpPr>
        <p:spPr>
          <a:xfrm>
            <a:off x="1791729" y="234776"/>
            <a:ext cx="7898925" cy="1059996"/>
          </a:xfrm>
          <a:prstGeom prst="rect">
            <a:avLst/>
          </a:prstGeom>
        </p:spPr>
        <p:txBody>
          <a:bodyPr/>
          <a:lstStyle/>
          <a:p>
            <a:pPr/>
            <a:r>
              <a:t>Major Issues</a:t>
            </a:r>
          </a:p>
        </p:txBody>
      </p:sp>
      <p:sp>
        <p:nvSpPr>
          <p:cNvPr id="258" name="Menti Slide…"/>
          <p:cNvSpPr txBox="1"/>
          <p:nvPr>
            <p:ph type="body" sz="half" idx="1"/>
          </p:nvPr>
        </p:nvSpPr>
        <p:spPr>
          <a:xfrm>
            <a:off x="838200" y="1825625"/>
            <a:ext cx="7130144" cy="4351338"/>
          </a:xfrm>
          <a:prstGeom prst="rect">
            <a:avLst/>
          </a:prstGeom>
        </p:spPr>
        <p:txBody>
          <a:bodyPr/>
          <a:lstStyle/>
          <a:p>
            <a:pPr/>
          </a:p>
          <a:p>
            <a:pPr/>
            <a:r>
              <a:t>There are significant barriers to getting patients and their loved ones information about GVHD before, during and immediately after transplant</a:t>
            </a:r>
          </a:p>
          <a:p>
            <a:pPr marL="0" indent="0">
              <a:buSzTx/>
              <a:buNone/>
            </a:pPr>
          </a:p>
          <a:p>
            <a:pPr/>
            <a:r>
              <a:t>Today we will scratch the surface. This actual social media post speaks volumes:</a:t>
            </a:r>
          </a:p>
        </p:txBody>
      </p:sp>
      <p:pic>
        <p:nvPicPr>
          <p:cNvPr id="259" name="Picture 2" descr="Picture 2"/>
          <p:cNvPicPr>
            <a:picLocks noChangeAspect="1"/>
          </p:cNvPicPr>
          <p:nvPr/>
        </p:nvPicPr>
        <p:blipFill>
          <a:blip r:embed="rId2">
            <a:extLst/>
          </a:blip>
          <a:stretch>
            <a:fillRect/>
          </a:stretch>
        </p:blipFill>
        <p:spPr>
          <a:xfrm>
            <a:off x="8917722" y="2289667"/>
            <a:ext cx="2729997" cy="2866496"/>
          </a:xfrm>
          <a:prstGeom prst="rect">
            <a:avLst/>
          </a:prstGeom>
          <a:ln w="12700">
            <a:miter lim="400000"/>
          </a:ln>
        </p:spPr>
      </p:pic>
      <p:sp>
        <p:nvSpPr>
          <p:cNvPr id="260" name="Arrow: Right 8"/>
          <p:cNvSpPr/>
          <p:nvPr/>
        </p:nvSpPr>
        <p:spPr>
          <a:xfrm rot="19619030">
            <a:off x="7806869" y="4619928"/>
            <a:ext cx="978413" cy="484637"/>
          </a:xfrm>
          <a:prstGeom prst="rightArrow">
            <a:avLst>
              <a:gd name="adj1" fmla="val 50000"/>
              <a:gd name="adj2" fmla="val 50000"/>
            </a:avLst>
          </a:prstGeom>
          <a:solidFill>
            <a:srgbClr val="A7A7A7"/>
          </a:solidFill>
          <a:ln w="25400">
            <a:solidFill>
              <a:schemeClr val="accent1"/>
            </a:solidFill>
          </a:ln>
        </p:spPr>
        <p:txBody>
          <a:bodyPr lIns="45718" tIns="45718" rIns="45718" bIns="45718" anchor="ctr"/>
          <a:lstStyle/>
          <a:p>
            <a:pP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Barriers"/>
          <p:cNvSpPr txBox="1"/>
          <p:nvPr>
            <p:ph type="title"/>
          </p:nvPr>
        </p:nvSpPr>
        <p:spPr>
          <a:xfrm>
            <a:off x="1791729" y="234776"/>
            <a:ext cx="7898925" cy="1059996"/>
          </a:xfrm>
          <a:prstGeom prst="rect">
            <a:avLst/>
          </a:prstGeom>
        </p:spPr>
        <p:txBody>
          <a:bodyPr/>
          <a:lstStyle/>
          <a:p>
            <a:pPr/>
            <a:r>
              <a:t>Barriers</a:t>
            </a:r>
          </a:p>
        </p:txBody>
      </p:sp>
      <p:sp>
        <p:nvSpPr>
          <p:cNvPr id="263" name="What gets in the way of patients and caregivers receiving support and education?"/>
          <p:cNvSpPr txBox="1"/>
          <p:nvPr>
            <p:ph type="body" idx="1"/>
          </p:nvPr>
        </p:nvSpPr>
        <p:spPr>
          <a:xfrm>
            <a:off x="838200" y="1825625"/>
            <a:ext cx="10515600" cy="4351338"/>
          </a:xfrm>
          <a:prstGeom prst="rect">
            <a:avLst/>
          </a:prstGeom>
        </p:spPr>
        <p:txBody>
          <a:bodyPr/>
          <a:lstStyle/>
          <a:p>
            <a:pPr marL="0" indent="0">
              <a:buSzTx/>
              <a:buNone/>
              <a:defRPr b="1"/>
            </a:pPr>
            <a:r>
              <a:t>What gets in the way of patients and caregivers receiving support and education about cGVHD?</a:t>
            </a:r>
          </a:p>
          <a:p>
            <a:pPr marL="0" indent="0">
              <a:buSzTx/>
              <a:buNone/>
              <a:defRPr b="1" sz="1100"/>
            </a:pPr>
          </a:p>
          <a:p>
            <a:pPr lvl="1">
              <a:defRPr sz="1800"/>
            </a:pPr>
            <a:r>
              <a:t>Lack of internet or technology expertise prohibits access to education</a:t>
            </a:r>
          </a:p>
          <a:p>
            <a:pPr lvl="1">
              <a:defRPr sz="1800"/>
            </a:pPr>
            <a:r>
              <a:t>Lack of understanding of what is available through reputable patient advocacy groups.  Patients don’t always know where to get information they can trust.</a:t>
            </a:r>
          </a:p>
          <a:p>
            <a:pPr lvl="1">
              <a:defRPr sz="1800"/>
            </a:pPr>
            <a:r>
              <a:t>Beware of Dr. Google!</a:t>
            </a:r>
          </a:p>
          <a:p>
            <a:pPr lvl="1">
              <a:defRPr sz="1800"/>
            </a:pPr>
            <a:r>
              <a:t>Patients may not have been informed pre-transplant about the realities of GVDH: Need more from transplant staff and physicians. Getting the right information at the right time!</a:t>
            </a:r>
          </a:p>
          <a:p>
            <a:pPr lvl="1">
              <a:defRPr sz="1800"/>
            </a:pPr>
            <a:r>
              <a:t>Lack of unified approach within the center among all specialties required for GVHD follow up (cardio, dermatology, liver, eye, lung, etc.….)</a:t>
            </a:r>
          </a:p>
          <a:p>
            <a:pPr lvl="1">
              <a:defRPr sz="1800"/>
            </a:pPr>
            <a:r>
              <a:t>Local family doctors who resume care and do not know enough about cGVHD</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4B183"/>
        </a:solidFill>
      </p:bgPr>
    </p:bg>
    <p:spTree>
      <p:nvGrpSpPr>
        <p:cNvPr id="1" name=""/>
        <p:cNvGrpSpPr/>
        <p:nvPr/>
      </p:nvGrpSpPr>
      <p:grpSpPr>
        <a:xfrm>
          <a:off x="0" y="0"/>
          <a:ext cx="0" cy="0"/>
          <a:chOff x="0" y="0"/>
          <a:chExt cx="0" cy="0"/>
        </a:xfrm>
      </p:grpSpPr>
      <p:sp>
        <p:nvSpPr>
          <p:cNvPr id="265" name="Current Standard of Care"/>
          <p:cNvSpPr txBox="1"/>
          <p:nvPr>
            <p:ph type="title"/>
          </p:nvPr>
        </p:nvSpPr>
        <p:spPr>
          <a:xfrm>
            <a:off x="1791729" y="234776"/>
            <a:ext cx="7898925" cy="1059996"/>
          </a:xfrm>
          <a:prstGeom prst="rect">
            <a:avLst/>
          </a:prstGeom>
        </p:spPr>
        <p:txBody>
          <a:bodyPr/>
          <a:lstStyle/>
          <a:p>
            <a:pPr/>
            <a:r>
              <a:t>Current Standard of Care</a:t>
            </a:r>
          </a:p>
        </p:txBody>
      </p:sp>
      <p:graphicFrame>
        <p:nvGraphicFramePr>
          <p:cNvPr id="266" name="Table 2"/>
          <p:cNvGraphicFramePr/>
          <p:nvPr/>
        </p:nvGraphicFramePr>
        <p:xfrm>
          <a:off x="680357" y="1996661"/>
          <a:ext cx="10831287" cy="39482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149929"/>
                <a:gridCol w="8681357"/>
              </a:tblGrid>
              <a:tr h="572311">
                <a:tc>
                  <a:txBody>
                    <a:bodyPr/>
                    <a:lstStyle/>
                    <a:p>
                      <a:pPr>
                        <a:defRPr sz="1800"/>
                      </a:pPr>
                      <a:r>
                        <a:rPr b="1" sz="2000"/>
                        <a:t>Who? </a:t>
                      </a:r>
                    </a:p>
                  </a:txBody>
                  <a:tcPr marL="45720" marR="45720" marT="45720" marB="45720" anchor="t" anchorCtr="0" horzOverflow="overflow">
                    <a:solidFill>
                      <a:srgbClr val="F8CBAD"/>
                    </a:solidFill>
                  </a:tcPr>
                </a:tc>
                <a:tc>
                  <a:txBody>
                    <a:bodyPr/>
                    <a:lstStyle/>
                    <a:p>
                      <a:pPr algn="l">
                        <a:defRPr sz="1800"/>
                      </a:pPr>
                      <a:r>
                        <a:rPr sz="2000"/>
                        <a:t>Transplant Center: Once a patient is referred and upon discharge from the hospital.</a:t>
                      </a:r>
                    </a:p>
                  </a:txBody>
                  <a:tcPr marL="45720" marR="45720" marT="45720" marB="45720" anchor="t" anchorCtr="0" horzOverflow="overflow">
                    <a:solidFill>
                      <a:srgbClr val="F8CBAD"/>
                    </a:solidFill>
                  </a:tcPr>
                </a:tc>
              </a:tr>
              <a:tr h="593415">
                <a:tc>
                  <a:txBody>
                    <a:bodyPr/>
                    <a:lstStyle/>
                    <a:p>
                      <a:pPr>
                        <a:defRPr sz="1800"/>
                      </a:pPr>
                      <a:r>
                        <a:rPr b="1" sz="2000"/>
                        <a:t>What? </a:t>
                      </a:r>
                    </a:p>
                  </a:txBody>
                  <a:tcPr marL="45720" marR="45720" marT="45720" marB="45720" anchor="t" anchorCtr="0" horzOverflow="overflow">
                    <a:solidFill>
                      <a:srgbClr val="F8CBAD"/>
                    </a:solidFill>
                  </a:tcPr>
                </a:tc>
                <a:tc>
                  <a:txBody>
                    <a:bodyPr/>
                    <a:lstStyle/>
                    <a:p>
                      <a:pPr algn="l">
                        <a:defRPr sz="1800"/>
                      </a:pPr>
                      <a:r>
                        <a:rPr sz="2000"/>
                        <a:t>Varies by Center: Sometimes a binder and long-term follow-up clinics</a:t>
                      </a:r>
                    </a:p>
                  </a:txBody>
                  <a:tcPr marL="45720" marR="45720" marT="45720" marB="45720" anchor="t" anchorCtr="0" horzOverflow="overflow">
                    <a:solidFill>
                      <a:srgbClr val="F8CBAD"/>
                    </a:solidFill>
                  </a:tcPr>
                </a:tc>
              </a:tr>
              <a:tr h="731607">
                <a:tc>
                  <a:txBody>
                    <a:bodyPr/>
                    <a:lstStyle/>
                    <a:p>
                      <a:pPr>
                        <a:defRPr sz="1800"/>
                      </a:pPr>
                      <a:r>
                        <a:rPr b="1" sz="2000"/>
                        <a:t>Where? </a:t>
                      </a:r>
                    </a:p>
                  </a:txBody>
                  <a:tcPr marL="45720" marR="45720" marT="45720" marB="45720" anchor="t" anchorCtr="0" horzOverflow="overflow">
                    <a:solidFill>
                      <a:srgbClr val="F8CBAD"/>
                    </a:solidFill>
                  </a:tcPr>
                </a:tc>
                <a:tc>
                  <a:txBody>
                    <a:bodyPr/>
                    <a:lstStyle/>
                    <a:p>
                      <a:pPr algn="l">
                        <a:defRPr sz="1800"/>
                      </a:pPr>
                      <a:r>
                        <a:rPr sz="2000"/>
                        <a:t>Transplant Centers – in hospital or clinic</a:t>
                      </a:r>
                    </a:p>
                  </a:txBody>
                  <a:tcPr marL="45720" marR="45720" marT="45720" marB="45720" anchor="t" anchorCtr="0" horzOverflow="overflow">
                    <a:solidFill>
                      <a:srgbClr val="F8CBAD"/>
                    </a:solidFill>
                  </a:tcPr>
                </a:tc>
              </a:tr>
              <a:tr h="799649">
                <a:tc>
                  <a:txBody>
                    <a:bodyPr/>
                    <a:lstStyle/>
                    <a:p>
                      <a:pPr>
                        <a:defRPr sz="1800"/>
                      </a:pPr>
                      <a:r>
                        <a:rPr b="1" sz="2000"/>
                        <a:t>How? </a:t>
                      </a:r>
                    </a:p>
                  </a:txBody>
                  <a:tcPr marL="45720" marR="45720" marT="45720" marB="45720" anchor="t" anchorCtr="0" horzOverflow="overflow">
                    <a:solidFill>
                      <a:srgbClr val="F8CBAD"/>
                    </a:solidFill>
                  </a:tcPr>
                </a:tc>
                <a:tc>
                  <a:txBody>
                    <a:bodyPr/>
                    <a:lstStyle/>
                    <a:p>
                      <a:pPr algn="l">
                        <a:defRPr sz="1800"/>
                      </a:pPr>
                      <a:r>
                        <a:rPr sz="2000"/>
                        <a:t>Information at the Medical Center, usually written and some verbal education.  Reality of GVHD mostly ignored in pre-transplant discussions</a:t>
                      </a:r>
                    </a:p>
                  </a:txBody>
                  <a:tcPr marL="45720" marR="45720" marT="45720" marB="45720" anchor="t" anchorCtr="0" horzOverflow="overflow">
                    <a:solidFill>
                      <a:srgbClr val="F8CBAD"/>
                    </a:solidFill>
                  </a:tcPr>
                </a:tc>
              </a:tr>
              <a:tr h="559170">
                <a:tc>
                  <a:txBody>
                    <a:bodyPr/>
                    <a:lstStyle/>
                    <a:p>
                      <a:pPr>
                        <a:defRPr sz="1800"/>
                      </a:pPr>
                      <a:r>
                        <a:rPr b="1" sz="2000"/>
                        <a:t>When? </a:t>
                      </a:r>
                    </a:p>
                  </a:txBody>
                  <a:tcPr marL="45720" marR="45720" marT="45720" marB="45720" anchor="t" anchorCtr="0" horzOverflow="overflow">
                    <a:solidFill>
                      <a:srgbClr val="F8CBAD"/>
                    </a:solidFill>
                  </a:tcPr>
                </a:tc>
                <a:tc>
                  <a:txBody>
                    <a:bodyPr/>
                    <a:lstStyle/>
                    <a:p>
                      <a:pPr algn="l">
                        <a:defRPr sz="1800"/>
                      </a:pPr>
                      <a:r>
                        <a:rPr sz="2000"/>
                        <a:t>Varies by Center: Sometimes pre-transplant information, less post-transplant</a:t>
                      </a:r>
                    </a:p>
                  </a:txBody>
                  <a:tcPr marL="45720" marR="45720" marT="45720" marB="45720" anchor="t" anchorCtr="0" horzOverflow="overflow">
                    <a:solidFill>
                      <a:srgbClr val="F8CBAD"/>
                    </a:solidFill>
                  </a:tcPr>
                </a:tc>
              </a:tr>
              <a:tr h="692049">
                <a:tc>
                  <a:txBody>
                    <a:bodyPr/>
                    <a:lstStyle/>
                    <a:p>
                      <a:pPr>
                        <a:defRPr sz="1800"/>
                      </a:pPr>
                      <a:r>
                        <a:rPr b="1" sz="2000"/>
                        <a:t>What works and what does not? </a:t>
                      </a:r>
                    </a:p>
                  </a:txBody>
                  <a:tcPr marL="45720" marR="45720" marT="45720" marB="45720" anchor="t" anchorCtr="0" horzOverflow="overflow">
                    <a:solidFill>
                      <a:srgbClr val="F8CBAD"/>
                    </a:solidFill>
                  </a:tcPr>
                </a:tc>
                <a:tc>
                  <a:txBody>
                    <a:bodyPr/>
                    <a:lstStyle/>
                    <a:p>
                      <a:pPr algn="l">
                        <a:defRPr sz="1800"/>
                      </a:pPr>
                      <a:r>
                        <a:rPr sz="2000"/>
                        <a:t>People learn many different ways: offering a variety as one size does NOT fit all.</a:t>
                      </a:r>
                    </a:p>
                  </a:txBody>
                  <a:tcPr marL="45720" marR="45720" marT="45720" marB="45720" anchor="t" anchorCtr="0" horzOverflow="overflow">
                    <a:solidFill>
                      <a:srgbClr val="F8CBAD"/>
                    </a:solidFill>
                  </a:tcPr>
                </a:tc>
              </a:tr>
            </a:tbl>
          </a:graphicData>
        </a:graphic>
      </p:graphicFrame>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Gaps and Unmet Needs"/>
          <p:cNvSpPr txBox="1"/>
          <p:nvPr>
            <p:ph type="title"/>
          </p:nvPr>
        </p:nvSpPr>
        <p:spPr>
          <a:xfrm>
            <a:off x="1791729" y="234776"/>
            <a:ext cx="7898925" cy="1059996"/>
          </a:xfrm>
          <a:prstGeom prst="rect">
            <a:avLst/>
          </a:prstGeom>
        </p:spPr>
        <p:txBody>
          <a:bodyPr/>
          <a:lstStyle/>
          <a:p>
            <a:pPr/>
            <a:r>
              <a:t>Gaps and Unmet Needs</a:t>
            </a:r>
          </a:p>
        </p:txBody>
      </p:sp>
      <p:sp>
        <p:nvSpPr>
          <p:cNvPr id="269" name="What do providers, researchers, clinicians, etc. need to know to improve this?"/>
          <p:cNvSpPr txBox="1"/>
          <p:nvPr>
            <p:ph type="body" idx="1"/>
          </p:nvPr>
        </p:nvSpPr>
        <p:spPr>
          <a:xfrm>
            <a:off x="838200" y="1825625"/>
            <a:ext cx="10515600" cy="4351338"/>
          </a:xfrm>
          <a:prstGeom prst="rect">
            <a:avLst/>
          </a:prstGeom>
        </p:spPr>
        <p:txBody>
          <a:bodyPr/>
          <a:lstStyle/>
          <a:p>
            <a:pPr marL="0" indent="0">
              <a:buSzTx/>
              <a:buNone/>
              <a:defRPr b="1"/>
            </a:pPr>
            <a:r>
              <a:t>What do providers, researchers, clinicians, etc. need to know to improve this?</a:t>
            </a:r>
          </a:p>
          <a:p>
            <a:pPr>
              <a:defRPr b="1"/>
            </a:pPr>
          </a:p>
          <a:p>
            <a:pPr lvl="1">
              <a:defRPr sz="2400"/>
            </a:pPr>
            <a:r>
              <a:t>For providers/clinicians – There is an abundance of reputable education out there (BMT InfoNet, NMDP, nbmtLINK, Triage Cancer, Cancer Care, etc.).  Encourage patients to seek it out.</a:t>
            </a:r>
          </a:p>
          <a:p>
            <a:pPr lvl="1">
              <a:defRPr sz="2400"/>
            </a:pPr>
            <a:r>
              <a:t>Need to focus on how and when patients need cGVHD education.</a:t>
            </a:r>
          </a:p>
          <a:p>
            <a:pPr lvl="1">
              <a:defRPr sz="2400"/>
            </a:pPr>
            <a:r>
              <a:t>Information needs to be repeatedly provided to patients and caregivers.</a:t>
            </a:r>
          </a:p>
          <a:p>
            <a:pPr lvl="1">
              <a:defRPr sz="2400"/>
            </a:pPr>
            <a:r>
              <a:t>Information sharing between patients and providers.</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Solutions and Suggestions"/>
          <p:cNvSpPr txBox="1"/>
          <p:nvPr>
            <p:ph type="title"/>
          </p:nvPr>
        </p:nvSpPr>
        <p:spPr>
          <a:xfrm>
            <a:off x="1791729" y="234776"/>
            <a:ext cx="7898925" cy="1059996"/>
          </a:xfrm>
          <a:prstGeom prst="rect">
            <a:avLst/>
          </a:prstGeom>
        </p:spPr>
        <p:txBody>
          <a:bodyPr/>
          <a:lstStyle/>
          <a:p>
            <a:pPr/>
            <a:r>
              <a:t>Solutions and Suggestions</a:t>
            </a:r>
          </a:p>
        </p:txBody>
      </p:sp>
      <p:sp>
        <p:nvSpPr>
          <p:cNvPr id="272" name="magic wand question…"/>
          <p:cNvSpPr txBox="1"/>
          <p:nvPr>
            <p:ph type="body" idx="1"/>
          </p:nvPr>
        </p:nvSpPr>
        <p:spPr>
          <a:xfrm>
            <a:off x="838200" y="1497456"/>
            <a:ext cx="10515600" cy="5120192"/>
          </a:xfrm>
          <a:prstGeom prst="rect">
            <a:avLst/>
          </a:prstGeom>
        </p:spPr>
        <p:txBody>
          <a:bodyPr/>
          <a:lstStyle/>
          <a:p>
            <a:pPr marL="210311" indent="-210311" defTabSz="841247">
              <a:lnSpc>
                <a:spcPct val="72000"/>
              </a:lnSpc>
              <a:spcBef>
                <a:spcPts val="900"/>
              </a:spcBef>
              <a:defRPr b="1" sz="1700"/>
            </a:pPr>
            <a:r>
              <a:t>Magic Wand Question? </a:t>
            </a:r>
          </a:p>
          <a:p>
            <a:pPr lvl="1" marL="665987" indent="-245362" defTabSz="841247">
              <a:lnSpc>
                <a:spcPct val="72000"/>
              </a:lnSpc>
              <a:spcBef>
                <a:spcPts val="900"/>
              </a:spcBef>
              <a:defRPr sz="1700"/>
            </a:pPr>
            <a:r>
              <a:t>Ideal if patients had access to ALL the information about GVHD in one place</a:t>
            </a:r>
          </a:p>
          <a:p>
            <a:pPr lvl="1" marL="665987" indent="-245362" defTabSz="841247">
              <a:lnSpc>
                <a:spcPct val="110000"/>
              </a:lnSpc>
              <a:spcBef>
                <a:spcPts val="900"/>
              </a:spcBef>
              <a:defRPr sz="1700"/>
            </a:pPr>
            <a:r>
              <a:t>A vetted National Directory: Perhaps a Patient Nationwide Reference Guide/package portal within FACT/JACIE accreditation </a:t>
            </a:r>
          </a:p>
          <a:p>
            <a:pPr lvl="1" marL="0" indent="210311" defTabSz="841247">
              <a:lnSpc>
                <a:spcPct val="110000"/>
              </a:lnSpc>
              <a:spcBef>
                <a:spcPts val="900"/>
              </a:spcBef>
              <a:buSzTx/>
              <a:buNone/>
              <a:defRPr sz="1700"/>
            </a:pPr>
          </a:p>
          <a:p>
            <a:pPr marL="210311" indent="-210311" defTabSz="841247">
              <a:lnSpc>
                <a:spcPct val="110000"/>
              </a:lnSpc>
              <a:spcBef>
                <a:spcPts val="900"/>
              </a:spcBef>
              <a:defRPr b="1" sz="1700"/>
            </a:pPr>
            <a:r>
              <a:t>Five Year Plan.  </a:t>
            </a:r>
          </a:p>
          <a:p>
            <a:pPr lvl="1" marL="665987" indent="-245362" defTabSz="841247">
              <a:lnSpc>
                <a:spcPct val="72000"/>
              </a:lnSpc>
              <a:spcBef>
                <a:spcPts val="900"/>
              </a:spcBef>
              <a:defRPr sz="1700"/>
            </a:pPr>
            <a:r>
              <a:t>Determine the landscape right now. </a:t>
            </a:r>
          </a:p>
          <a:p>
            <a:pPr lvl="1" marL="665987" indent="-245362" defTabSz="841247">
              <a:lnSpc>
                <a:spcPct val="72000"/>
              </a:lnSpc>
              <a:spcBef>
                <a:spcPts val="900"/>
              </a:spcBef>
              <a:defRPr sz="1700"/>
            </a:pPr>
            <a:r>
              <a:t>Who is using patient portals to share info? </a:t>
            </a:r>
          </a:p>
          <a:p>
            <a:pPr lvl="1" marL="665987" indent="-245362" defTabSz="841247">
              <a:lnSpc>
                <a:spcPct val="72000"/>
              </a:lnSpc>
              <a:spcBef>
                <a:spcPts val="900"/>
              </a:spcBef>
              <a:defRPr sz="1700"/>
            </a:pPr>
            <a:r>
              <a:t>Determine where patients get their education/information? </a:t>
            </a:r>
          </a:p>
          <a:p>
            <a:pPr lvl="1" marL="665987" indent="-245362" defTabSz="841247">
              <a:lnSpc>
                <a:spcPct val="110000"/>
              </a:lnSpc>
              <a:spcBef>
                <a:spcPts val="900"/>
              </a:spcBef>
              <a:defRPr sz="1700"/>
            </a:pPr>
            <a:r>
              <a:t>Elevate the importance of education!</a:t>
            </a:r>
          </a:p>
          <a:p>
            <a:pPr lvl="1" marL="0" indent="210311" defTabSz="841247">
              <a:lnSpc>
                <a:spcPct val="30000"/>
              </a:lnSpc>
              <a:spcBef>
                <a:spcPts val="900"/>
              </a:spcBef>
              <a:buSzTx/>
              <a:buNone/>
              <a:defRPr sz="1700"/>
            </a:pPr>
          </a:p>
          <a:p>
            <a:pPr lvl="1" marL="0" indent="210311" defTabSz="841247">
              <a:lnSpc>
                <a:spcPct val="30000"/>
              </a:lnSpc>
              <a:spcBef>
                <a:spcPts val="900"/>
              </a:spcBef>
              <a:buSzTx/>
              <a:buNone/>
              <a:defRPr sz="1700"/>
            </a:pPr>
          </a:p>
          <a:p>
            <a:pPr marL="210311" indent="-210311" defTabSz="841247">
              <a:lnSpc>
                <a:spcPct val="110000"/>
              </a:lnSpc>
              <a:spcBef>
                <a:spcPts val="900"/>
              </a:spcBef>
              <a:defRPr b="1" sz="1700"/>
            </a:pPr>
            <a:r>
              <a:t>How to Create This and What is Needed? </a:t>
            </a:r>
          </a:p>
          <a:p>
            <a:pPr lvl="1" marL="665987" indent="-245362" defTabSz="841247">
              <a:lnSpc>
                <a:spcPct val="72000"/>
              </a:lnSpc>
              <a:spcBef>
                <a:spcPts val="900"/>
              </a:spcBef>
              <a:defRPr sz="1700"/>
            </a:pPr>
            <a:r>
              <a:t>Consider a multi-pronged approach. </a:t>
            </a:r>
          </a:p>
          <a:p>
            <a:pPr lvl="1" marL="665987" indent="-245362" defTabSz="841247">
              <a:lnSpc>
                <a:spcPct val="72000"/>
              </a:lnSpc>
              <a:spcBef>
                <a:spcPts val="900"/>
              </a:spcBef>
              <a:defRPr sz="1700"/>
            </a:pPr>
            <a:r>
              <a:t>Peer Support is also really important</a:t>
            </a:r>
          </a:p>
          <a:p>
            <a:pPr lvl="1" marL="665987" indent="-245362" defTabSz="841247">
              <a:lnSpc>
                <a:spcPct val="72000"/>
              </a:lnSpc>
              <a:spcBef>
                <a:spcPts val="900"/>
              </a:spcBef>
              <a:defRPr sz="1700"/>
            </a:pPr>
            <a:r>
              <a:t>Advocate like crazy.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Menti Interactive Presentation"/>
          <p:cNvSpPr txBox="1"/>
          <p:nvPr>
            <p:ph type="title"/>
          </p:nvPr>
        </p:nvSpPr>
        <p:spPr>
          <a:xfrm>
            <a:off x="1791729" y="234776"/>
            <a:ext cx="7898925" cy="1059996"/>
          </a:xfrm>
          <a:prstGeom prst="rect">
            <a:avLst/>
          </a:prstGeom>
        </p:spPr>
        <p:txBody>
          <a:bodyPr/>
          <a:lstStyle/>
          <a:p>
            <a:pPr/>
            <a:r>
              <a:t>Menti Interactive Presentation</a:t>
            </a:r>
          </a:p>
        </p:txBody>
      </p:sp>
      <p:sp>
        <p:nvSpPr>
          <p:cNvPr id="159" name="On your cell phone, use the web browser to go to www.menti.com…"/>
          <p:cNvSpPr txBox="1"/>
          <p:nvPr>
            <p:ph type="body" sz="half" idx="1"/>
          </p:nvPr>
        </p:nvSpPr>
        <p:spPr>
          <a:xfrm>
            <a:off x="838200" y="1825623"/>
            <a:ext cx="6718959" cy="4589870"/>
          </a:xfrm>
          <a:prstGeom prst="rect">
            <a:avLst/>
          </a:prstGeom>
        </p:spPr>
        <p:txBody>
          <a:bodyPr/>
          <a:lstStyle/>
          <a:p>
            <a:pPr marL="280734" indent="-280734">
              <a:buFontTx/>
            </a:pPr>
            <a:r>
              <a:t>On your cell phone, use the web browser to go to</a:t>
            </a:r>
            <a:r>
              <a:rPr>
                <a:solidFill>
                  <a:srgbClr val="0563C1"/>
                </a:solidFill>
              </a:rPr>
              <a:t> </a:t>
            </a:r>
            <a:r>
              <a:rPr u="sng">
                <a:solidFill>
                  <a:srgbClr val="0000FF"/>
                </a:solidFill>
                <a:uFill>
                  <a:solidFill>
                    <a:srgbClr val="0000FF"/>
                  </a:solidFill>
                </a:uFill>
                <a:hlinkClick r:id="rId2" invalidUrl="" action="" tgtFrame="" tooltip="" history="1" highlightClick="0" endSnd="0"/>
              </a:rPr>
              <a:t>www.menti.com</a:t>
            </a:r>
          </a:p>
          <a:p>
            <a:pPr marL="280734" indent="-280734">
              <a:buFontTx/>
              <a:defRPr u="sng">
                <a:solidFill>
                  <a:srgbClr val="0000FF"/>
                </a:solidFill>
                <a:uFill>
                  <a:solidFill>
                    <a:srgbClr val="0000FF"/>
                  </a:solidFill>
                </a:uFill>
              </a:defRPr>
            </a:pPr>
          </a:p>
          <a:p>
            <a:pPr marL="280734" indent="-280734">
              <a:buFontTx/>
            </a:pPr>
            <a:r>
              <a:t>Enter in the code: </a:t>
            </a:r>
            <a:r>
              <a:rPr>
                <a:solidFill>
                  <a:srgbClr val="00B0F0"/>
                </a:solidFill>
              </a:rPr>
              <a:t>64 45 636</a:t>
            </a:r>
            <a:endParaRPr>
              <a:solidFill>
                <a:srgbClr val="00B0F0"/>
              </a:solidFill>
            </a:endParaRPr>
          </a:p>
          <a:p>
            <a:pPr marL="280734" indent="-280734">
              <a:buFontTx/>
            </a:pPr>
            <a:endParaRPr>
              <a:solidFill>
                <a:srgbClr val="00B0F0"/>
              </a:solidFill>
            </a:endParaRPr>
          </a:p>
          <a:p>
            <a:pPr marL="280734" indent="-280734">
              <a:buFontTx/>
            </a:pPr>
            <a:r>
              <a:t>Click “Submit”</a:t>
            </a:r>
          </a:p>
          <a:p>
            <a:pPr marL="280734" indent="-280734">
              <a:buFontTx/>
            </a:pPr>
          </a:p>
          <a:p>
            <a:pPr marL="280734" indent="-280734">
              <a:buFontTx/>
            </a:pPr>
            <a:r>
              <a:t>We will be using this throughout the presentation, so please keep it nearby!</a:t>
            </a:r>
          </a:p>
        </p:txBody>
      </p:sp>
      <p:pic>
        <p:nvPicPr>
          <p:cNvPr id="160" name="Voting - Mentimeter.png.jpg" descr="Voting - Mentimeter.png.jpg"/>
          <p:cNvPicPr>
            <a:picLocks noChangeAspect="1"/>
          </p:cNvPicPr>
          <p:nvPr/>
        </p:nvPicPr>
        <p:blipFill>
          <a:blip r:embed="rId3">
            <a:extLst/>
          </a:blip>
          <a:stretch>
            <a:fillRect/>
          </a:stretch>
        </p:blipFill>
        <p:spPr>
          <a:xfrm>
            <a:off x="8012951" y="1414949"/>
            <a:ext cx="2500277" cy="5411217"/>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Title 1"/>
          <p:cNvSpPr txBox="1"/>
          <p:nvPr>
            <p:ph type="ctrTitle"/>
          </p:nvPr>
        </p:nvSpPr>
        <p:spPr>
          <a:xfrm>
            <a:off x="2415207" y="755367"/>
            <a:ext cx="8845830" cy="3728504"/>
          </a:xfrm>
          <a:prstGeom prst="rect">
            <a:avLst/>
          </a:prstGeom>
        </p:spPr>
        <p:txBody>
          <a:bodyPr/>
          <a:lstStyle/>
          <a:p>
            <a:pPr defTabSz="886966">
              <a:defRPr sz="5200"/>
            </a:pPr>
            <a:br/>
            <a:br/>
            <a:r>
              <a:t>Psychosocial and Neurocognitive Impact of cGvHD</a:t>
            </a:r>
          </a:p>
        </p:txBody>
      </p:sp>
      <p:sp>
        <p:nvSpPr>
          <p:cNvPr id="275" name="Subtitle 2"/>
          <p:cNvSpPr txBox="1"/>
          <p:nvPr>
            <p:ph type="subTitle" sz="quarter" idx="1"/>
          </p:nvPr>
        </p:nvSpPr>
        <p:spPr>
          <a:xfrm>
            <a:off x="2415207" y="4863229"/>
            <a:ext cx="8845830" cy="472759"/>
          </a:xfrm>
          <a:prstGeom prst="rect">
            <a:avLst/>
          </a:prstGeom>
        </p:spPr>
        <p:txBody>
          <a:bodyPr/>
          <a:lstStyle>
            <a:lvl1pPr defTabSz="630936">
              <a:spcBef>
                <a:spcPts val="600"/>
              </a:spcBef>
              <a:defRPr sz="1600"/>
            </a:lvl1pPr>
          </a:lstStyle>
          <a:p>
            <a:pPr/>
            <a:r>
              <a:t>Michelle Bishop, PhD, Meredith Cowden, LPCC-S, Susan Stewart, and Daniel Wolff, MD</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Menti placeholder"/>
          <p:cNvSpPr txBox="1"/>
          <p:nvPr>
            <p:ph type="ctrTitle"/>
          </p:nvPr>
        </p:nvSpPr>
        <p:spPr>
          <a:xfrm>
            <a:off x="2415207" y="755372"/>
            <a:ext cx="8845830" cy="3112405"/>
          </a:xfrm>
          <a:prstGeom prst="rect">
            <a:avLst/>
          </a:prstGeom>
        </p:spPr>
        <p:txBody>
          <a:bodyPr/>
          <a:lstStyle/>
          <a:p>
            <a:pPr/>
            <a:r>
              <a:t>Menti placeholder</a:t>
            </a:r>
          </a:p>
        </p:txBody>
      </p:sp>
      <p:sp>
        <p:nvSpPr>
          <p:cNvPr id="278" name="Double-click to edit"/>
          <p:cNvSpPr txBox="1"/>
          <p:nvPr>
            <p:ph type="subTitle" sz="quarter" idx="1"/>
          </p:nvPr>
        </p:nvSpPr>
        <p:spPr>
          <a:xfrm>
            <a:off x="2415207" y="3959845"/>
            <a:ext cx="8845830" cy="472765"/>
          </a:xfrm>
          <a:prstGeom prst="rect">
            <a:avLst/>
          </a:prstGeom>
        </p:spPr>
        <p:txBody>
          <a:bodyPr/>
          <a:lstStyle/>
          <a:p>
            <a:pP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Textfeld 7"/>
          <p:cNvSpPr txBox="1"/>
          <p:nvPr/>
        </p:nvSpPr>
        <p:spPr>
          <a:xfrm>
            <a:off x="471052" y="1733580"/>
            <a:ext cx="4257969" cy="4244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1800"/>
              </a:spcBef>
              <a:defRPr sz="2400">
                <a:latin typeface="+mj-lt"/>
                <a:ea typeface="+mj-ea"/>
                <a:cs typeface="+mj-cs"/>
                <a:sym typeface="Helvetica"/>
              </a:defRPr>
            </a:pPr>
            <a:r>
              <a:t>Psychosocial challenges:  </a:t>
            </a:r>
            <a:r>
              <a:rPr sz="1400"/>
              <a:t>(Barata, et al, 2016 – review paper)</a:t>
            </a:r>
            <a:endParaRPr sz="2000"/>
          </a:p>
          <a:p>
            <a:pPr lvl="1" marL="342900" indent="-342900">
              <a:spcBef>
                <a:spcPts val="1800"/>
              </a:spcBef>
              <a:buSzPct val="100000"/>
              <a:buFont typeface="Arial"/>
              <a:buChar char="•"/>
              <a:defRPr sz="2400">
                <a:latin typeface="+mj-lt"/>
                <a:ea typeface="+mj-ea"/>
                <a:cs typeface="+mj-cs"/>
                <a:sym typeface="Helvetica"/>
              </a:defRPr>
            </a:pPr>
            <a:r>
              <a:t>depression: 13-27%</a:t>
            </a:r>
            <a:endParaRPr sz="2000"/>
          </a:p>
          <a:p>
            <a:pPr lvl="1" marL="342900" indent="-342900">
              <a:spcBef>
                <a:spcPts val="1800"/>
              </a:spcBef>
              <a:buSzPct val="100000"/>
              <a:buFont typeface="Arial"/>
              <a:buChar char="•"/>
              <a:defRPr sz="2400">
                <a:latin typeface="+mj-lt"/>
                <a:ea typeface="+mj-ea"/>
                <a:cs typeface="+mj-cs"/>
                <a:sym typeface="Helvetica"/>
              </a:defRPr>
            </a:pPr>
            <a:r>
              <a:t>anxiety: 14-27% </a:t>
            </a:r>
            <a:endParaRPr sz="2000"/>
          </a:p>
          <a:p>
            <a:pPr lvl="1" marL="342900" indent="-342900">
              <a:spcBef>
                <a:spcPts val="1800"/>
              </a:spcBef>
              <a:buSzPct val="100000"/>
              <a:buFont typeface="Arial"/>
              <a:buChar char="•"/>
              <a:defRPr sz="2400">
                <a:latin typeface="+mj-lt"/>
                <a:ea typeface="+mj-ea"/>
                <a:cs typeface="+mj-cs"/>
                <a:sym typeface="Helvetica"/>
              </a:defRPr>
            </a:pPr>
            <a:r>
              <a:t>fear of progression: 23-29% </a:t>
            </a:r>
            <a:endParaRPr sz="2000"/>
          </a:p>
          <a:p>
            <a:pPr lvl="1" marL="342900" indent="-342900">
              <a:spcBef>
                <a:spcPts val="1800"/>
              </a:spcBef>
              <a:buSzPct val="100000"/>
              <a:buFont typeface="Arial"/>
              <a:buChar char="•"/>
              <a:defRPr sz="2400">
                <a:latin typeface="+mj-lt"/>
                <a:ea typeface="+mj-ea"/>
                <a:cs typeface="+mj-cs"/>
                <a:sym typeface="Helvetica"/>
              </a:defRPr>
            </a:pPr>
            <a:r>
              <a:t>PTSD: 15-28%</a:t>
            </a:r>
            <a:endParaRPr sz="1400"/>
          </a:p>
          <a:p>
            <a:pPr lvl="1" marL="342900" indent="-342900">
              <a:spcBef>
                <a:spcPts val="1800"/>
              </a:spcBef>
              <a:buSzPct val="100000"/>
              <a:buFont typeface="Arial"/>
              <a:buChar char="•"/>
              <a:defRPr sz="2400">
                <a:latin typeface="+mj-lt"/>
                <a:ea typeface="+mj-ea"/>
                <a:cs typeface="+mj-cs"/>
                <a:sym typeface="Helvetica"/>
              </a:defRPr>
            </a:pPr>
            <a:r>
              <a:t>Only 39% are on meds and 22% are in therapy </a:t>
            </a:r>
            <a:r>
              <a:rPr sz="1400"/>
              <a:t>(Hefner, et al., 2014)</a:t>
            </a:r>
          </a:p>
        </p:txBody>
      </p:sp>
      <p:sp>
        <p:nvSpPr>
          <p:cNvPr id="281" name="Title 1"/>
          <p:cNvSpPr txBox="1"/>
          <p:nvPr>
            <p:ph type="title"/>
          </p:nvPr>
        </p:nvSpPr>
        <p:spPr>
          <a:xfrm>
            <a:off x="1791729" y="234776"/>
            <a:ext cx="7898925" cy="1059996"/>
          </a:xfrm>
          <a:prstGeom prst="rect">
            <a:avLst/>
          </a:prstGeom>
        </p:spPr>
        <p:txBody>
          <a:bodyPr/>
          <a:lstStyle/>
          <a:p>
            <a:pPr/>
            <a:r>
              <a:t>HCT Survival Comes with a Price</a:t>
            </a:r>
          </a:p>
        </p:txBody>
      </p:sp>
      <p:sp>
        <p:nvSpPr>
          <p:cNvPr id="282" name="TextBox 1"/>
          <p:cNvSpPr txBox="1"/>
          <p:nvPr/>
        </p:nvSpPr>
        <p:spPr>
          <a:xfrm>
            <a:off x="6197598" y="1548912"/>
            <a:ext cx="5523346" cy="3939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1800"/>
              </a:spcBef>
              <a:defRPr sz="2400">
                <a:latin typeface="+mj-lt"/>
                <a:ea typeface="+mj-ea"/>
                <a:cs typeface="+mj-cs"/>
                <a:sym typeface="Helvetica"/>
              </a:defRPr>
            </a:pPr>
            <a:r>
              <a:t>Other  challenges:</a:t>
            </a:r>
            <a:endParaRPr sz="2000"/>
          </a:p>
          <a:p>
            <a:pPr marL="342900" indent="-342900">
              <a:spcBef>
                <a:spcPts val="1800"/>
              </a:spcBef>
              <a:buSzPct val="100000"/>
              <a:buFont typeface="Arial"/>
              <a:buChar char="•"/>
              <a:defRPr sz="2400">
                <a:latin typeface="+mj-lt"/>
                <a:ea typeface="+mj-ea"/>
                <a:cs typeface="+mj-cs"/>
                <a:sym typeface="Helvetica"/>
              </a:defRPr>
            </a:pPr>
            <a:r>
              <a:t>70% of HCT patients report neurocognitive problems </a:t>
            </a:r>
            <a:r>
              <a:rPr sz="1400"/>
              <a:t>(Scherwath, 2013)</a:t>
            </a:r>
            <a:endParaRPr sz="2000"/>
          </a:p>
          <a:p>
            <a:pPr marL="376989" indent="-342900" defTabSz="443483">
              <a:spcBef>
                <a:spcPts val="1800"/>
              </a:spcBef>
              <a:buSzPct val="100000"/>
              <a:buFont typeface="Arial"/>
              <a:buChar char="•"/>
              <a:defRPr sz="2400">
                <a:latin typeface="+mj-lt"/>
                <a:ea typeface="+mj-ea"/>
                <a:cs typeface="+mj-cs"/>
                <a:sym typeface="Helvetica"/>
              </a:defRPr>
            </a:pPr>
            <a:r>
              <a:t>27-39% of cGVHD patients can’t return to work due to health reasons</a:t>
            </a:r>
            <a:endParaRPr sz="2000"/>
          </a:p>
          <a:p>
            <a:pPr marL="376989" indent="-342900" defTabSz="443483">
              <a:spcBef>
                <a:spcPts val="1800"/>
              </a:spcBef>
              <a:buSzPct val="100000"/>
              <a:buFont typeface="Arial"/>
              <a:buChar char="•"/>
              <a:defRPr sz="2400">
                <a:latin typeface="+mj-lt"/>
                <a:ea typeface="+mj-ea"/>
                <a:cs typeface="+mj-cs"/>
                <a:sym typeface="Helvetica"/>
              </a:defRPr>
            </a:pPr>
            <a:r>
              <a:t>Self-esteem, body image, and relationships are altered due to illness, treatment, and cGVHD    </a:t>
            </a:r>
            <a:r>
              <a:rPr sz="1400"/>
              <a:t>(Eeltink, 2019)</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Title 1"/>
          <p:cNvSpPr txBox="1"/>
          <p:nvPr>
            <p:ph type="title"/>
          </p:nvPr>
        </p:nvSpPr>
        <p:spPr>
          <a:xfrm>
            <a:off x="1791729" y="234776"/>
            <a:ext cx="7898925" cy="1059996"/>
          </a:xfrm>
          <a:prstGeom prst="rect">
            <a:avLst/>
          </a:prstGeom>
        </p:spPr>
        <p:txBody>
          <a:bodyPr/>
          <a:lstStyle/>
          <a:p>
            <a:pPr/>
            <a:r>
              <a:t>Family Caregivers Impacted, Too</a:t>
            </a:r>
          </a:p>
        </p:txBody>
      </p:sp>
      <p:sp>
        <p:nvSpPr>
          <p:cNvPr id="285" name="Text Placeholder 2"/>
          <p:cNvSpPr txBox="1"/>
          <p:nvPr>
            <p:ph type="body" sz="half" idx="1"/>
          </p:nvPr>
        </p:nvSpPr>
        <p:spPr>
          <a:xfrm>
            <a:off x="300967" y="1715567"/>
            <a:ext cx="5347865" cy="4729497"/>
          </a:xfrm>
          <a:prstGeom prst="rect">
            <a:avLst/>
          </a:prstGeom>
        </p:spPr>
        <p:txBody>
          <a:bodyPr/>
          <a:lstStyle/>
          <a:p>
            <a:pPr>
              <a:lnSpc>
                <a:spcPct val="150000"/>
              </a:lnSpc>
              <a:defRPr b="1" sz="2000"/>
            </a:pPr>
            <a:r>
              <a:t>Caregiving is a long-term responsibility</a:t>
            </a:r>
            <a:r>
              <a:rPr b="0"/>
              <a:t>:</a:t>
            </a:r>
            <a:endParaRPr sz="2400"/>
          </a:p>
          <a:p>
            <a:pPr lvl="1">
              <a:lnSpc>
                <a:spcPct val="150000"/>
              </a:lnSpc>
              <a:defRPr sz="2000"/>
            </a:pPr>
            <a:r>
              <a:t>68% still provide care to recipient six years after HCT </a:t>
            </a:r>
            <a:r>
              <a:rPr sz="1400"/>
              <a:t>(Jamani et al, 2018)</a:t>
            </a:r>
          </a:p>
          <a:p>
            <a:pPr lvl="2">
              <a:lnSpc>
                <a:spcPct val="150000"/>
              </a:lnSpc>
              <a:defRPr sz="2000"/>
            </a:pPr>
            <a:r>
              <a:t>20% report poor QOL</a:t>
            </a:r>
            <a:endParaRPr sz="2400"/>
          </a:p>
          <a:p>
            <a:pPr lvl="2">
              <a:lnSpc>
                <a:spcPct val="150000"/>
              </a:lnSpc>
              <a:defRPr sz="2000"/>
            </a:pPr>
            <a:r>
              <a:t>Greater depression and sleep problems than general population</a:t>
            </a:r>
          </a:p>
        </p:txBody>
      </p:sp>
      <p:sp>
        <p:nvSpPr>
          <p:cNvPr id="286" name="TextBox 1"/>
          <p:cNvSpPr txBox="1"/>
          <p:nvPr/>
        </p:nvSpPr>
        <p:spPr>
          <a:xfrm>
            <a:off x="5971309" y="1507815"/>
            <a:ext cx="5666514" cy="4511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8600" indent="-228600">
              <a:lnSpc>
                <a:spcPct val="150000"/>
              </a:lnSpc>
              <a:spcBef>
                <a:spcPts val="1000"/>
              </a:spcBef>
              <a:buSzPct val="100000"/>
              <a:buFont typeface="Arial"/>
              <a:buChar char="•"/>
              <a:defRPr b="1" sz="2000">
                <a:latin typeface="+mj-lt"/>
                <a:ea typeface="+mj-ea"/>
                <a:cs typeface="+mj-cs"/>
                <a:sym typeface="Helvetica"/>
              </a:defRPr>
            </a:pPr>
            <a:r>
              <a:t>Spouse-caregivers </a:t>
            </a:r>
            <a:r>
              <a:rPr b="0"/>
              <a:t>(average of 7 years after transplant) </a:t>
            </a:r>
            <a:r>
              <a:rPr b="0" sz="1400"/>
              <a:t>(Bishop, et al, 2007)</a:t>
            </a:r>
            <a:endParaRPr sz="2400"/>
          </a:p>
          <a:p>
            <a:pPr lvl="1" marL="723900" indent="-266700">
              <a:lnSpc>
                <a:spcPct val="150000"/>
              </a:lnSpc>
              <a:buSzPct val="100000"/>
              <a:buFont typeface="Arial"/>
              <a:buChar char="•"/>
              <a:defRPr sz="2000">
                <a:latin typeface="+mj-lt"/>
                <a:ea typeface="+mj-ea"/>
                <a:cs typeface="+mj-cs"/>
                <a:sym typeface="Helvetica"/>
              </a:defRPr>
            </a:pPr>
            <a:r>
              <a:t>Greater fatigue, cognitive, sleep and sexual problems than peers</a:t>
            </a:r>
            <a:endParaRPr sz="2400"/>
          </a:p>
          <a:p>
            <a:pPr lvl="1" marL="723900" indent="-266700">
              <a:lnSpc>
                <a:spcPct val="150000"/>
              </a:lnSpc>
              <a:buSzPct val="100000"/>
              <a:buFont typeface="Arial"/>
              <a:buChar char="•"/>
              <a:defRPr sz="2000">
                <a:latin typeface="+mj-lt"/>
                <a:ea typeface="+mj-ea"/>
                <a:cs typeface="+mj-cs"/>
                <a:sym typeface="Helvetica"/>
              </a:defRPr>
            </a:pPr>
            <a:r>
              <a:t>Less social support, more loneliness than HCT survivors</a:t>
            </a:r>
            <a:endParaRPr sz="2400"/>
          </a:p>
          <a:p>
            <a:pPr lvl="1" marL="723900" indent="-266700">
              <a:lnSpc>
                <a:spcPct val="150000"/>
              </a:lnSpc>
              <a:buSzPct val="100000"/>
              <a:buFont typeface="Arial"/>
              <a:buChar char="•"/>
              <a:defRPr sz="2000">
                <a:latin typeface="+mj-lt"/>
                <a:ea typeface="+mj-ea"/>
                <a:cs typeface="+mj-cs"/>
                <a:sym typeface="Helvetica"/>
              </a:defRPr>
            </a:pPr>
            <a:r>
              <a:t>Odds of depression 3.5 X higher than peers</a:t>
            </a:r>
            <a:endParaRPr sz="2400"/>
          </a:p>
          <a:p>
            <a:pPr lvl="1" marL="723900" indent="-266700">
              <a:lnSpc>
                <a:spcPct val="150000"/>
              </a:lnSpc>
              <a:buSzPct val="100000"/>
              <a:buFont typeface="Arial"/>
              <a:buChar char="•"/>
              <a:defRPr sz="2000">
                <a:latin typeface="+mj-lt"/>
                <a:ea typeface="+mj-ea"/>
                <a:cs typeface="+mj-cs"/>
                <a:sym typeface="Helvetica"/>
              </a:defRPr>
            </a:pPr>
            <a:r>
              <a:t>Less likely to get psychosocial help than HCT survivors</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Patient Experience and Issues"/>
          <p:cNvSpPr txBox="1"/>
          <p:nvPr>
            <p:ph type="title"/>
          </p:nvPr>
        </p:nvSpPr>
        <p:spPr>
          <a:xfrm>
            <a:off x="1768867" y="67334"/>
            <a:ext cx="8097126" cy="1059996"/>
          </a:xfrm>
          <a:prstGeom prst="rect">
            <a:avLst/>
          </a:prstGeom>
        </p:spPr>
        <p:txBody>
          <a:bodyPr/>
          <a:lstStyle>
            <a:lvl1pPr algn="ctr">
              <a:defRPr sz="3200"/>
            </a:lvl1pPr>
          </a:lstStyle>
          <a:p>
            <a:pPr/>
            <a:r>
              <a:t>Patients Need a Holistic Approach</a:t>
            </a:r>
          </a:p>
        </p:txBody>
      </p:sp>
      <p:grpSp>
        <p:nvGrpSpPr>
          <p:cNvPr id="291" name="Work/school issues…"/>
          <p:cNvGrpSpPr/>
          <p:nvPr/>
        </p:nvGrpSpPr>
        <p:grpSpPr>
          <a:xfrm>
            <a:off x="6265180" y="1485849"/>
            <a:ext cx="1270018" cy="1022572"/>
            <a:chOff x="-1" y="0"/>
            <a:chExt cx="1270017" cy="1022570"/>
          </a:xfrm>
        </p:grpSpPr>
        <p:sp>
          <p:nvSpPr>
            <p:cNvPr id="289" name="Rectangle"/>
            <p:cNvSpPr/>
            <p:nvPr/>
          </p:nvSpPr>
          <p:spPr>
            <a:xfrm>
              <a:off x="-2" y="-1"/>
              <a:ext cx="1270019" cy="1022571"/>
            </a:xfrm>
            <a:prstGeom prst="rect">
              <a:avLst/>
            </a:prstGeom>
            <a:solidFill>
              <a:srgbClr val="FFFAC8"/>
            </a:solidFill>
            <a:ln w="25400" cap="flat">
              <a:solidFill>
                <a:schemeClr val="accent1"/>
              </a:solidFill>
              <a:prstDash val="solid"/>
              <a:round/>
            </a:ln>
            <a:effectLst/>
          </p:spPr>
          <p:txBody>
            <a:bodyPr wrap="square" lIns="45718" tIns="45718" rIns="45718" bIns="45718" numCol="1" anchor="ctr">
              <a:noAutofit/>
            </a:bodyPr>
            <a:lstStyle/>
            <a:p>
              <a:pPr defTabSz="457200">
                <a:defRPr sz="1400">
                  <a:latin typeface="Arial"/>
                  <a:ea typeface="Arial"/>
                  <a:cs typeface="Arial"/>
                  <a:sym typeface="Arial"/>
                </a:defRPr>
              </a:pPr>
            </a:p>
          </p:txBody>
        </p:sp>
        <p:sp>
          <p:nvSpPr>
            <p:cNvPr id="290" name="Work/school issues…"/>
            <p:cNvSpPr txBox="1"/>
            <p:nvPr/>
          </p:nvSpPr>
          <p:spPr>
            <a:xfrm>
              <a:off x="12700" y="62070"/>
              <a:ext cx="1244617" cy="898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marL="145471" indent="-145471" defTabSz="457200">
                <a:buSzPct val="100000"/>
                <a:buChar char="•"/>
                <a:defRPr sz="1400">
                  <a:latin typeface="Arial"/>
                  <a:ea typeface="Arial"/>
                  <a:cs typeface="Arial"/>
                  <a:sym typeface="Arial"/>
                </a:defRPr>
              </a:pPr>
              <a:r>
                <a:t>Work/school issues</a:t>
              </a:r>
            </a:p>
            <a:p>
              <a:pPr marL="145471" indent="-145471" defTabSz="457200">
                <a:buSzPct val="100000"/>
                <a:buChar char="•"/>
                <a:defRPr sz="1400">
                  <a:latin typeface="Arial"/>
                  <a:ea typeface="Arial"/>
                  <a:cs typeface="Arial"/>
                  <a:sym typeface="Arial"/>
                </a:defRPr>
              </a:pPr>
              <a:r>
                <a:t>Disability</a:t>
              </a:r>
            </a:p>
            <a:p>
              <a:pPr marL="145471" indent="-145471" defTabSz="457200">
                <a:buSzPct val="100000"/>
                <a:buChar char="•"/>
                <a:defRPr sz="1400">
                  <a:latin typeface="Arial"/>
                  <a:ea typeface="Arial"/>
                  <a:cs typeface="Arial"/>
                  <a:sym typeface="Arial"/>
                </a:defRPr>
              </a:pPr>
              <a:r>
                <a:t>Financial</a:t>
              </a:r>
            </a:p>
          </p:txBody>
        </p:sp>
      </p:grpSp>
      <p:grpSp>
        <p:nvGrpSpPr>
          <p:cNvPr id="294" name="Body Image…"/>
          <p:cNvGrpSpPr/>
          <p:nvPr/>
        </p:nvGrpSpPr>
        <p:grpSpPr>
          <a:xfrm>
            <a:off x="175073" y="2322418"/>
            <a:ext cx="2005123" cy="1965642"/>
            <a:chOff x="0" y="-1"/>
            <a:chExt cx="2005121" cy="1965640"/>
          </a:xfrm>
        </p:grpSpPr>
        <p:sp>
          <p:nvSpPr>
            <p:cNvPr id="292" name="Rounded Rectangle"/>
            <p:cNvSpPr/>
            <p:nvPr/>
          </p:nvSpPr>
          <p:spPr>
            <a:xfrm>
              <a:off x="0" y="-2"/>
              <a:ext cx="2005123" cy="1965642"/>
            </a:xfrm>
            <a:prstGeom prst="roundRect">
              <a:avLst>
                <a:gd name="adj" fmla="val 13549"/>
              </a:avLst>
            </a:prstGeom>
            <a:solidFill>
              <a:srgbClr val="D1FFFE"/>
            </a:solidFill>
            <a:ln w="25400" cap="flat">
              <a:solidFill>
                <a:schemeClr val="accent1"/>
              </a:solidFill>
              <a:prstDash val="solid"/>
              <a:round/>
            </a:ln>
            <a:effectLst/>
          </p:spPr>
          <p:txBody>
            <a:bodyPr wrap="square" lIns="45718" tIns="45718" rIns="45718" bIns="45718" numCol="1" anchor="ctr">
              <a:noAutofit/>
            </a:bodyPr>
            <a:lstStyle/>
            <a:p>
              <a:pPr defTabSz="457200">
                <a:defRPr sz="1400">
                  <a:latin typeface="Arial"/>
                  <a:ea typeface="Arial"/>
                  <a:cs typeface="Arial"/>
                  <a:sym typeface="Arial"/>
                </a:defRPr>
              </a:pPr>
            </a:p>
          </p:txBody>
        </p:sp>
        <p:sp>
          <p:nvSpPr>
            <p:cNvPr id="293" name="Body Image…"/>
            <p:cNvSpPr txBox="1"/>
            <p:nvPr/>
          </p:nvSpPr>
          <p:spPr>
            <a:xfrm>
              <a:off x="90701" y="25602"/>
              <a:ext cx="1823719" cy="1914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marL="145471" indent="-145471" defTabSz="457200">
                <a:buSzPct val="100000"/>
                <a:buChar char="•"/>
                <a:defRPr sz="1400">
                  <a:latin typeface="Arial"/>
                  <a:ea typeface="Arial"/>
                  <a:cs typeface="Arial"/>
                  <a:sym typeface="Arial"/>
                </a:defRPr>
              </a:pPr>
              <a:r>
                <a:t>Body Image</a:t>
              </a:r>
            </a:p>
            <a:p>
              <a:pPr marL="145471" indent="-145471" defTabSz="457200">
                <a:buSzPct val="100000"/>
                <a:buChar char="•"/>
                <a:defRPr sz="1400">
                  <a:latin typeface="Arial"/>
                  <a:ea typeface="Arial"/>
                  <a:cs typeface="Arial"/>
                  <a:sym typeface="Arial"/>
                </a:defRPr>
              </a:pPr>
              <a:r>
                <a:t>Sexual functioning</a:t>
              </a:r>
            </a:p>
            <a:p>
              <a:pPr marL="145471" indent="-145471" defTabSz="457200">
                <a:buSzPct val="100000"/>
                <a:buChar char="•"/>
                <a:defRPr sz="1400">
                  <a:latin typeface="Arial"/>
                  <a:ea typeface="Arial"/>
                  <a:cs typeface="Arial"/>
                  <a:sym typeface="Arial"/>
                </a:defRPr>
              </a:pPr>
              <a:r>
                <a:t>Fertility</a:t>
              </a:r>
            </a:p>
            <a:p>
              <a:pPr marL="145471" indent="-145471" defTabSz="457200">
                <a:buSzPct val="100000"/>
                <a:buChar char="•"/>
                <a:defRPr sz="1400">
                  <a:latin typeface="Arial"/>
                  <a:ea typeface="Arial"/>
                  <a:cs typeface="Arial"/>
                  <a:sym typeface="Arial"/>
                </a:defRPr>
              </a:pPr>
              <a:r>
                <a:t>Family planning</a:t>
              </a:r>
            </a:p>
            <a:p>
              <a:pPr marL="145471" indent="-145471" defTabSz="457200">
                <a:buSzPct val="100000"/>
                <a:buChar char="•"/>
                <a:defRPr sz="1400">
                  <a:latin typeface="Arial"/>
                  <a:ea typeface="Arial"/>
                  <a:cs typeface="Arial"/>
                  <a:sym typeface="Arial"/>
                </a:defRPr>
              </a:pPr>
              <a:r>
                <a:t>Dating</a:t>
              </a:r>
            </a:p>
            <a:p>
              <a:pPr marL="145471" indent="-145471" defTabSz="457200">
                <a:buSzPct val="100000"/>
                <a:buChar char="•"/>
                <a:defRPr sz="1400">
                  <a:latin typeface="Arial"/>
                  <a:ea typeface="Arial"/>
                  <a:cs typeface="Arial"/>
                  <a:sym typeface="Arial"/>
                </a:defRPr>
              </a:pPr>
              <a:r>
                <a:t>Relationship changes</a:t>
              </a:r>
            </a:p>
            <a:p>
              <a:pPr marL="145471" indent="-145471" defTabSz="457200">
                <a:buSzPct val="100000"/>
                <a:buChar char="•"/>
                <a:defRPr sz="1400">
                  <a:latin typeface="Arial"/>
                  <a:ea typeface="Arial"/>
                  <a:cs typeface="Arial"/>
                  <a:sym typeface="Arial"/>
                </a:defRPr>
              </a:pPr>
              <a:r>
                <a:t>Relationship/family stress/strain</a:t>
              </a:r>
            </a:p>
          </p:txBody>
        </p:sp>
      </p:grpSp>
      <p:grpSp>
        <p:nvGrpSpPr>
          <p:cNvPr id="297" name="Identity…"/>
          <p:cNvGrpSpPr/>
          <p:nvPr/>
        </p:nvGrpSpPr>
        <p:grpSpPr>
          <a:xfrm>
            <a:off x="2403206" y="1305743"/>
            <a:ext cx="3126996" cy="2055369"/>
            <a:chOff x="0" y="0"/>
            <a:chExt cx="3126995" cy="2055367"/>
          </a:xfrm>
        </p:grpSpPr>
        <p:sp>
          <p:nvSpPr>
            <p:cNvPr id="295" name="Rectangle"/>
            <p:cNvSpPr/>
            <p:nvPr/>
          </p:nvSpPr>
          <p:spPr>
            <a:xfrm>
              <a:off x="-1" y="-1"/>
              <a:ext cx="3126996" cy="2055368"/>
            </a:xfrm>
            <a:prstGeom prst="rect">
              <a:avLst/>
            </a:prstGeom>
            <a:solidFill>
              <a:srgbClr val="E7FFD6"/>
            </a:solidFill>
            <a:ln w="25400" cap="flat">
              <a:solidFill>
                <a:schemeClr val="accent1"/>
              </a:solidFill>
              <a:prstDash val="solid"/>
              <a:round/>
            </a:ln>
            <a:effectLst/>
          </p:spPr>
          <p:txBody>
            <a:bodyPr wrap="square" lIns="45718" tIns="45718" rIns="45718" bIns="45718" numCol="1" anchor="ctr">
              <a:noAutofit/>
            </a:bodyPr>
            <a:lstStyle/>
            <a:p>
              <a:pPr defTabSz="457200">
                <a:defRPr sz="1400">
                  <a:latin typeface="Arial"/>
                  <a:ea typeface="Arial"/>
                  <a:cs typeface="Arial"/>
                  <a:sym typeface="Arial"/>
                </a:defRPr>
              </a:pPr>
            </a:p>
          </p:txBody>
        </p:sp>
        <p:sp>
          <p:nvSpPr>
            <p:cNvPr id="296" name="Identity…"/>
            <p:cNvSpPr txBox="1"/>
            <p:nvPr/>
          </p:nvSpPr>
          <p:spPr>
            <a:xfrm>
              <a:off x="12699" y="70470"/>
              <a:ext cx="3101596" cy="1914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marL="145471" indent="-145471" defTabSz="457200">
                <a:buSzPct val="100000"/>
                <a:buChar char="•"/>
                <a:defRPr sz="1400">
                  <a:latin typeface="Arial"/>
                  <a:ea typeface="Arial"/>
                  <a:cs typeface="Arial"/>
                  <a:sym typeface="Arial"/>
                </a:defRPr>
              </a:pPr>
              <a:r>
                <a:t>Identity</a:t>
              </a:r>
            </a:p>
            <a:p>
              <a:pPr marL="145471" indent="-145471" defTabSz="457200">
                <a:buSzPct val="100000"/>
                <a:buChar char="•"/>
                <a:defRPr sz="1400">
                  <a:latin typeface="Arial"/>
                  <a:ea typeface="Arial"/>
                  <a:cs typeface="Arial"/>
                  <a:sym typeface="Arial"/>
                </a:defRPr>
              </a:pPr>
              <a:r>
                <a:t>Role transitions e.g. husband/wife to patient/caregiver and back</a:t>
              </a:r>
            </a:p>
            <a:p>
              <a:pPr marL="145471" indent="-145471" defTabSz="457200">
                <a:buSzPct val="100000"/>
                <a:buChar char="•"/>
                <a:defRPr sz="1400">
                  <a:latin typeface="Arial"/>
                  <a:ea typeface="Arial"/>
                  <a:cs typeface="Arial"/>
                  <a:sym typeface="Arial"/>
                </a:defRPr>
              </a:pPr>
              <a:r>
                <a:t>Losses -- sense of self, imagined future, independence, work, leisure activities, dignity</a:t>
              </a:r>
            </a:p>
            <a:p>
              <a:pPr marL="145471" indent="-145471" defTabSz="457200">
                <a:buSzPct val="100000"/>
                <a:buChar char="•"/>
                <a:defRPr sz="1400">
                  <a:latin typeface="Arial"/>
                  <a:ea typeface="Arial"/>
                  <a:cs typeface="Arial"/>
                  <a:sym typeface="Arial"/>
                </a:defRPr>
              </a:pPr>
              <a:r>
                <a:t>Spiritual/existential/identity/meaning</a:t>
              </a:r>
            </a:p>
            <a:p>
              <a:pPr marL="145471" indent="-145471" defTabSz="457200">
                <a:buSzPct val="100000"/>
                <a:buChar char="•"/>
                <a:defRPr sz="1400">
                  <a:latin typeface="Arial"/>
                  <a:ea typeface="Arial"/>
                  <a:cs typeface="Arial"/>
                  <a:sym typeface="Arial"/>
                </a:defRPr>
              </a:pPr>
              <a:r>
                <a:t>“Patient for life”</a:t>
              </a:r>
            </a:p>
            <a:p>
              <a:pPr marL="145471" indent="-145471" defTabSz="457200">
                <a:buSzPct val="100000"/>
                <a:buChar char="•"/>
                <a:defRPr sz="1400">
                  <a:latin typeface="Arial"/>
                  <a:ea typeface="Arial"/>
                  <a:cs typeface="Arial"/>
                  <a:sym typeface="Arial"/>
                </a:defRPr>
              </a:pPr>
              <a:r>
                <a:t>Burden/dependent</a:t>
              </a:r>
            </a:p>
          </p:txBody>
        </p:sp>
      </p:grpSp>
      <p:grpSp>
        <p:nvGrpSpPr>
          <p:cNvPr id="300" name="Depression/anxiety…"/>
          <p:cNvGrpSpPr/>
          <p:nvPr/>
        </p:nvGrpSpPr>
        <p:grpSpPr>
          <a:xfrm>
            <a:off x="2302461" y="3867934"/>
            <a:ext cx="2549927" cy="2623589"/>
            <a:chOff x="0" y="0"/>
            <a:chExt cx="2549926" cy="2623588"/>
          </a:xfrm>
        </p:grpSpPr>
        <p:sp>
          <p:nvSpPr>
            <p:cNvPr id="298" name="Rounded Rectangle"/>
            <p:cNvSpPr/>
            <p:nvPr/>
          </p:nvSpPr>
          <p:spPr>
            <a:xfrm>
              <a:off x="0" y="0"/>
              <a:ext cx="2549927" cy="2623589"/>
            </a:xfrm>
            <a:prstGeom prst="roundRect">
              <a:avLst>
                <a:gd name="adj" fmla="val 11952"/>
              </a:avLst>
            </a:prstGeom>
            <a:solidFill>
              <a:srgbClr val="BCCAFF"/>
            </a:solidFill>
            <a:ln w="25400" cap="flat">
              <a:solidFill>
                <a:schemeClr val="accent1"/>
              </a:solidFill>
              <a:prstDash val="solid"/>
              <a:round/>
            </a:ln>
            <a:effectLst/>
          </p:spPr>
          <p:txBody>
            <a:bodyPr wrap="square" lIns="45718" tIns="45718" rIns="45718" bIns="45718" numCol="1" anchor="ctr">
              <a:noAutofit/>
            </a:bodyPr>
            <a:lstStyle/>
            <a:p>
              <a:pPr defTabSz="457200">
                <a:defRPr sz="1400">
                  <a:latin typeface="Arial"/>
                  <a:ea typeface="Arial"/>
                  <a:cs typeface="Arial"/>
                  <a:sym typeface="Arial"/>
                </a:defRPr>
              </a:pPr>
            </a:p>
          </p:txBody>
        </p:sp>
        <p:sp>
          <p:nvSpPr>
            <p:cNvPr id="299" name="Depression/anxiety…"/>
            <p:cNvSpPr txBox="1"/>
            <p:nvPr/>
          </p:nvSpPr>
          <p:spPr>
            <a:xfrm>
              <a:off x="99054" y="213150"/>
              <a:ext cx="2280660" cy="2117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marL="145471" indent="-145471" defTabSz="457200">
                <a:buSzPct val="100000"/>
                <a:buChar char="•"/>
                <a:defRPr sz="1400">
                  <a:latin typeface="Arial"/>
                  <a:ea typeface="Arial"/>
                  <a:cs typeface="Arial"/>
                  <a:sym typeface="Arial"/>
                </a:defRPr>
              </a:pPr>
              <a:r>
                <a:t>Depression/anxiety</a:t>
              </a:r>
            </a:p>
            <a:p>
              <a:pPr marL="145471" indent="-145471" defTabSz="457200">
                <a:buSzPct val="100000"/>
                <a:buChar char="•"/>
                <a:defRPr sz="1400">
                  <a:latin typeface="Arial"/>
                  <a:ea typeface="Arial"/>
                  <a:cs typeface="Arial"/>
                  <a:sym typeface="Arial"/>
                </a:defRPr>
              </a:pPr>
              <a:r>
                <a:t>Coping with uncertainty</a:t>
              </a:r>
            </a:p>
            <a:p>
              <a:pPr marL="145471" indent="-145471" defTabSz="457200">
                <a:buSzPct val="100000"/>
                <a:buChar char="•"/>
                <a:defRPr sz="1400">
                  <a:latin typeface="Arial"/>
                  <a:ea typeface="Arial"/>
                  <a:cs typeface="Arial"/>
                  <a:sym typeface="Arial"/>
                </a:defRPr>
              </a:pPr>
              <a:r>
                <a:t>Isolation/loneliness</a:t>
              </a:r>
            </a:p>
            <a:p>
              <a:pPr marL="145471" indent="-145471" defTabSz="457200">
                <a:buSzPct val="100000"/>
                <a:buChar char="•"/>
                <a:defRPr sz="1400">
                  <a:latin typeface="Arial"/>
                  <a:ea typeface="Arial"/>
                  <a:cs typeface="Arial"/>
                  <a:sym typeface="Arial"/>
                </a:defRPr>
              </a:pPr>
              <a:r>
                <a:t>Need for community/</a:t>
              </a:r>
            </a:p>
            <a:p>
              <a:pPr marL="145471" indent="-145471" defTabSz="457200">
                <a:buSzPct val="100000"/>
                <a:buChar char="•"/>
                <a:defRPr sz="1400">
                  <a:latin typeface="Arial"/>
                  <a:ea typeface="Arial"/>
                  <a:cs typeface="Arial"/>
                  <a:sym typeface="Arial"/>
                </a:defRPr>
              </a:pPr>
              <a:r>
                <a:t>others that "get it”</a:t>
              </a:r>
            </a:p>
            <a:p>
              <a:pPr marL="145471" indent="-145471" defTabSz="457200">
                <a:buSzPct val="100000"/>
                <a:buChar char="•"/>
                <a:defRPr sz="1400">
                  <a:latin typeface="Arial"/>
                  <a:ea typeface="Arial"/>
                  <a:cs typeface="Arial"/>
                  <a:sym typeface="Arial"/>
                </a:defRPr>
              </a:pPr>
              <a:r>
                <a:t>Find mental health providers who "get it”</a:t>
              </a:r>
            </a:p>
            <a:p>
              <a:pPr marL="145471" indent="-145471" defTabSz="457200">
                <a:buSzPct val="100000"/>
                <a:buChar char="•"/>
                <a:defRPr sz="1400">
                  <a:latin typeface="Arial"/>
                  <a:ea typeface="Arial"/>
                  <a:cs typeface="Arial"/>
                  <a:sym typeface="Arial"/>
                </a:defRPr>
              </a:pPr>
              <a:r>
                <a:t>Trauma/PTSD/PTSS</a:t>
              </a:r>
            </a:p>
            <a:p>
              <a:pPr marL="145471" indent="-145471" defTabSz="457200">
                <a:buSzPct val="100000"/>
                <a:buChar char="•"/>
                <a:defRPr sz="1400">
                  <a:latin typeface="Arial"/>
                  <a:ea typeface="Arial"/>
                  <a:cs typeface="Arial"/>
                  <a:sym typeface="Arial"/>
                </a:defRPr>
              </a:pPr>
              <a:r>
                <a:t>Fear of recurrence</a:t>
              </a:r>
            </a:p>
            <a:p>
              <a:pPr marL="145471" indent="-145471" defTabSz="457200">
                <a:buSzPct val="100000"/>
                <a:buChar char="•"/>
                <a:defRPr sz="1400">
                  <a:latin typeface="Arial"/>
                  <a:ea typeface="Arial"/>
                  <a:cs typeface="Arial"/>
                  <a:sym typeface="Arial"/>
                </a:defRPr>
              </a:pPr>
              <a:r>
                <a:t>Anger/frustration</a:t>
              </a:r>
            </a:p>
          </p:txBody>
        </p:sp>
      </p:grpSp>
      <p:grpSp>
        <p:nvGrpSpPr>
          <p:cNvPr id="303" name="Ongoing    fatigue"/>
          <p:cNvGrpSpPr/>
          <p:nvPr/>
        </p:nvGrpSpPr>
        <p:grpSpPr>
          <a:xfrm>
            <a:off x="6141281" y="5195676"/>
            <a:ext cx="1018896" cy="1580526"/>
            <a:chOff x="-1" y="-1"/>
            <a:chExt cx="1018895" cy="1580525"/>
          </a:xfrm>
        </p:grpSpPr>
        <p:sp>
          <p:nvSpPr>
            <p:cNvPr id="301" name="Shape"/>
            <p:cNvSpPr/>
            <p:nvPr/>
          </p:nvSpPr>
          <p:spPr>
            <a:xfrm>
              <a:off x="-2" y="-1"/>
              <a:ext cx="1018897" cy="1580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C5CBBF"/>
            </a:solidFill>
            <a:ln w="25400" cap="flat">
              <a:solidFill>
                <a:schemeClr val="accent1"/>
              </a:solidFill>
              <a:prstDash val="solid"/>
              <a:round/>
            </a:ln>
            <a:effectLst/>
          </p:spPr>
          <p:txBody>
            <a:bodyPr wrap="square" lIns="45718" tIns="45718" rIns="45718" bIns="45718" numCol="1" anchor="ctr">
              <a:noAutofit/>
            </a:bodyPr>
            <a:lstStyle/>
            <a:p>
              <a:pPr defTabSz="457200">
                <a:defRPr sz="1400">
                  <a:latin typeface="Arial"/>
                  <a:ea typeface="Arial"/>
                  <a:cs typeface="Arial"/>
                  <a:sym typeface="Arial"/>
                </a:defRPr>
              </a:pPr>
            </a:p>
          </p:txBody>
        </p:sp>
        <p:sp>
          <p:nvSpPr>
            <p:cNvPr id="302" name="Ongoing    fatigue"/>
            <p:cNvSpPr txBox="1"/>
            <p:nvPr/>
          </p:nvSpPr>
          <p:spPr>
            <a:xfrm>
              <a:off x="12701" y="544248"/>
              <a:ext cx="993492" cy="492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defTabSz="457200">
                <a:defRPr sz="1400">
                  <a:latin typeface="Arial"/>
                  <a:ea typeface="Arial"/>
                  <a:cs typeface="Arial"/>
                  <a:sym typeface="Arial"/>
                </a:defRPr>
              </a:lvl1pPr>
            </a:lstStyle>
            <a:p>
              <a:pPr/>
              <a:r>
                <a:t>Ongoing    fatigue</a:t>
              </a:r>
            </a:p>
          </p:txBody>
        </p:sp>
      </p:grpSp>
      <p:grpSp>
        <p:nvGrpSpPr>
          <p:cNvPr id="306" name="Memory, attention, concentration, organization, executive functioning, motor dexterity…"/>
          <p:cNvGrpSpPr/>
          <p:nvPr/>
        </p:nvGrpSpPr>
        <p:grpSpPr>
          <a:xfrm>
            <a:off x="8169121" y="1228147"/>
            <a:ext cx="3045687" cy="1399100"/>
            <a:chOff x="0" y="-1"/>
            <a:chExt cx="3045685" cy="1399098"/>
          </a:xfrm>
        </p:grpSpPr>
        <p:sp>
          <p:nvSpPr>
            <p:cNvPr id="304" name="Rectangle"/>
            <p:cNvSpPr/>
            <p:nvPr/>
          </p:nvSpPr>
          <p:spPr>
            <a:xfrm>
              <a:off x="12885" y="-2"/>
              <a:ext cx="3004019" cy="1399100"/>
            </a:xfrm>
            <a:prstGeom prst="rect">
              <a:avLst/>
            </a:prstGeom>
            <a:solidFill>
              <a:srgbClr val="FFE5C8"/>
            </a:solidFill>
            <a:ln w="25400" cap="flat">
              <a:solidFill>
                <a:schemeClr val="accent1"/>
              </a:solidFill>
              <a:prstDash val="solid"/>
              <a:round/>
            </a:ln>
            <a:effectLst/>
          </p:spPr>
          <p:txBody>
            <a:bodyPr wrap="square" lIns="45718" tIns="45718" rIns="45718" bIns="45718" numCol="1" anchor="ctr">
              <a:noAutofit/>
            </a:bodyPr>
            <a:lstStyle/>
            <a:p>
              <a:pPr defTabSz="457200">
                <a:defRPr sz="1400">
                  <a:latin typeface="Arial"/>
                  <a:ea typeface="Arial"/>
                  <a:cs typeface="Arial"/>
                  <a:sym typeface="Arial"/>
                </a:defRPr>
              </a:pPr>
            </a:p>
          </p:txBody>
        </p:sp>
        <p:sp>
          <p:nvSpPr>
            <p:cNvPr id="305" name="Memory, attention, concentration, organization, executive functioning, motor dexterity…"/>
            <p:cNvSpPr txBox="1"/>
            <p:nvPr/>
          </p:nvSpPr>
          <p:spPr>
            <a:xfrm>
              <a:off x="-1" y="36892"/>
              <a:ext cx="3045687" cy="1304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marL="145471" indent="-145471" defTabSz="457200">
                <a:buSzPct val="100000"/>
                <a:buChar char="•"/>
                <a:defRPr sz="1400">
                  <a:latin typeface="Arial"/>
                  <a:ea typeface="Arial"/>
                  <a:cs typeface="Arial"/>
                  <a:sym typeface="Arial"/>
                </a:defRPr>
              </a:pPr>
              <a:r>
                <a:t>Organ dysfunction by GVHD</a:t>
              </a:r>
            </a:p>
            <a:p>
              <a:pPr marL="145471" indent="-145471" defTabSz="457200">
                <a:buSzPct val="100000"/>
                <a:buChar char="•"/>
                <a:defRPr sz="1400">
                  <a:latin typeface="Arial"/>
                  <a:ea typeface="Arial"/>
                  <a:cs typeface="Arial"/>
                  <a:sym typeface="Arial"/>
                </a:defRPr>
              </a:pPr>
              <a:r>
                <a:t>Memory, attention, concentration, organization, executive functioning, motor dexterity</a:t>
              </a:r>
            </a:p>
            <a:p>
              <a:pPr marL="145471" indent="-145471" defTabSz="457200">
                <a:buSzPct val="100000"/>
                <a:buChar char="•"/>
                <a:defRPr sz="1400">
                  <a:latin typeface="Arial"/>
                  <a:ea typeface="Arial"/>
                  <a:cs typeface="Arial"/>
                  <a:sym typeface="Arial"/>
                </a:defRPr>
              </a:pPr>
              <a:r>
                <a:t>Peripheral neuropathy and pain</a:t>
              </a:r>
            </a:p>
            <a:p>
              <a:pPr marL="145471" indent="-145471" defTabSz="457200">
                <a:buSzPct val="100000"/>
                <a:buChar char="•"/>
                <a:defRPr sz="1400">
                  <a:latin typeface="Arial"/>
                  <a:ea typeface="Arial"/>
                  <a:cs typeface="Arial"/>
                  <a:sym typeface="Arial"/>
                </a:defRPr>
              </a:pPr>
              <a:r>
                <a:t>Sleep difficulties</a:t>
              </a:r>
            </a:p>
          </p:txBody>
        </p:sp>
      </p:grpSp>
      <p:grpSp>
        <p:nvGrpSpPr>
          <p:cNvPr id="309" name="Side effects of treatment/steroids…"/>
          <p:cNvGrpSpPr/>
          <p:nvPr/>
        </p:nvGrpSpPr>
        <p:grpSpPr>
          <a:xfrm>
            <a:off x="7887811" y="3054773"/>
            <a:ext cx="3416663" cy="1022569"/>
            <a:chOff x="0" y="0"/>
            <a:chExt cx="3416661" cy="1022568"/>
          </a:xfrm>
        </p:grpSpPr>
        <p:sp>
          <p:nvSpPr>
            <p:cNvPr id="307" name="Rounded Rectangle"/>
            <p:cNvSpPr/>
            <p:nvPr/>
          </p:nvSpPr>
          <p:spPr>
            <a:xfrm>
              <a:off x="-1" y="0"/>
              <a:ext cx="3416662" cy="1022569"/>
            </a:xfrm>
            <a:prstGeom prst="roundRect">
              <a:avLst>
                <a:gd name="adj" fmla="val 25698"/>
              </a:avLst>
            </a:prstGeom>
            <a:solidFill>
              <a:srgbClr val="FFDFF7"/>
            </a:solidFill>
            <a:ln w="25400" cap="flat">
              <a:solidFill>
                <a:schemeClr val="accent1"/>
              </a:solidFill>
              <a:prstDash val="solid"/>
              <a:round/>
            </a:ln>
            <a:effectLst/>
          </p:spPr>
          <p:txBody>
            <a:bodyPr wrap="square" lIns="45718" tIns="45718" rIns="45718" bIns="45718" numCol="1" anchor="ctr">
              <a:noAutofit/>
            </a:bodyPr>
            <a:lstStyle/>
            <a:p>
              <a:pPr defTabSz="457200">
                <a:defRPr sz="1400">
                  <a:latin typeface="Arial"/>
                  <a:ea typeface="Arial"/>
                  <a:cs typeface="Arial"/>
                  <a:sym typeface="Arial"/>
                </a:defRPr>
              </a:pPr>
            </a:p>
          </p:txBody>
        </p:sp>
        <p:sp>
          <p:nvSpPr>
            <p:cNvPr id="308" name="Side effects of treatment/steroids…"/>
            <p:cNvSpPr txBox="1"/>
            <p:nvPr/>
          </p:nvSpPr>
          <p:spPr>
            <a:xfrm>
              <a:off x="89664" y="62069"/>
              <a:ext cx="3237329" cy="898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marL="145471" indent="-145471" defTabSz="457200">
                <a:buSzPct val="100000"/>
                <a:buChar char="•"/>
                <a:defRPr sz="1400">
                  <a:latin typeface="Arial"/>
                  <a:ea typeface="Arial"/>
                  <a:cs typeface="Arial"/>
                  <a:sym typeface="Arial"/>
                </a:defRPr>
              </a:pPr>
              <a:r>
                <a:t>Side effects of treatment/steroids</a:t>
              </a:r>
            </a:p>
            <a:p>
              <a:pPr marL="145471" indent="-145471" defTabSz="457200">
                <a:buSzPct val="100000"/>
                <a:buChar char="•"/>
                <a:defRPr sz="1400">
                  <a:latin typeface="Arial"/>
                  <a:ea typeface="Arial"/>
                  <a:cs typeface="Arial"/>
                  <a:sym typeface="Arial"/>
                </a:defRPr>
              </a:pPr>
              <a:r>
                <a:t>Comorbidity incl. secondary cancers</a:t>
              </a:r>
            </a:p>
            <a:p>
              <a:pPr marL="145471" indent="-145471" defTabSz="457200">
                <a:buSzPct val="100000"/>
                <a:buChar char="•"/>
                <a:defRPr sz="1400">
                  <a:latin typeface="Arial"/>
                  <a:ea typeface="Arial"/>
                  <a:cs typeface="Arial"/>
                  <a:sym typeface="Arial"/>
                </a:defRPr>
              </a:pPr>
              <a:r>
                <a:t>Need for speech, PT, OT, vocational rehab, cognitive rehab</a:t>
              </a:r>
            </a:p>
          </p:txBody>
        </p:sp>
      </p:grpSp>
      <p:grpSp>
        <p:nvGrpSpPr>
          <p:cNvPr id="312" name="Intense support from transplant team that terminate fairly abruptly after HCT…"/>
          <p:cNvGrpSpPr/>
          <p:nvPr/>
        </p:nvGrpSpPr>
        <p:grpSpPr>
          <a:xfrm>
            <a:off x="8366528" y="4499961"/>
            <a:ext cx="3576833" cy="1947440"/>
            <a:chOff x="0" y="-1"/>
            <a:chExt cx="3576832" cy="1947439"/>
          </a:xfrm>
        </p:grpSpPr>
        <p:sp>
          <p:nvSpPr>
            <p:cNvPr id="310" name="Rectangle"/>
            <p:cNvSpPr/>
            <p:nvPr/>
          </p:nvSpPr>
          <p:spPr>
            <a:xfrm>
              <a:off x="0" y="-2"/>
              <a:ext cx="3576833" cy="1947440"/>
            </a:xfrm>
            <a:prstGeom prst="rect">
              <a:avLst/>
            </a:prstGeom>
            <a:solidFill>
              <a:srgbClr val="E0B8FF"/>
            </a:solidFill>
            <a:ln w="25400" cap="flat">
              <a:solidFill>
                <a:schemeClr val="accent1"/>
              </a:solidFill>
              <a:prstDash val="solid"/>
              <a:round/>
            </a:ln>
            <a:effectLst/>
          </p:spPr>
          <p:txBody>
            <a:bodyPr wrap="square" lIns="45718" tIns="45718" rIns="45718" bIns="45718" numCol="1" anchor="ctr">
              <a:noAutofit/>
            </a:bodyPr>
            <a:lstStyle/>
            <a:p>
              <a:pPr defTabSz="457200">
                <a:defRPr sz="1400">
                  <a:latin typeface="Arial"/>
                  <a:ea typeface="Arial"/>
                  <a:cs typeface="Arial"/>
                  <a:sym typeface="Arial"/>
                </a:defRPr>
              </a:pPr>
            </a:p>
          </p:txBody>
        </p:sp>
        <p:sp>
          <p:nvSpPr>
            <p:cNvPr id="311" name="Intense support from transplant team that terminate fairly abruptly after HCT…"/>
            <p:cNvSpPr txBox="1"/>
            <p:nvPr/>
          </p:nvSpPr>
          <p:spPr>
            <a:xfrm>
              <a:off x="12700" y="118105"/>
              <a:ext cx="3551433" cy="17112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marL="145471" indent="-145471" defTabSz="457200">
                <a:buSzPct val="100000"/>
                <a:buChar char="•"/>
                <a:defRPr sz="1400">
                  <a:latin typeface="Arial"/>
                  <a:ea typeface="Arial"/>
                  <a:cs typeface="Arial"/>
                  <a:sym typeface="Arial"/>
                </a:defRPr>
              </a:pPr>
              <a:r>
                <a:t>Intense support from transplant team that terminates fairly abruptly after HCT</a:t>
              </a:r>
            </a:p>
            <a:p>
              <a:pPr marL="145471" indent="-145471" defTabSz="457200">
                <a:buSzPct val="100000"/>
                <a:buChar char="•"/>
                <a:defRPr sz="1400">
                  <a:latin typeface="Arial"/>
                  <a:ea typeface="Arial"/>
                  <a:cs typeface="Arial"/>
                  <a:sym typeface="Arial"/>
                </a:defRPr>
              </a:pPr>
              <a:r>
                <a:t>Educating patients and families and their support systems</a:t>
              </a:r>
            </a:p>
            <a:p>
              <a:pPr marL="145471" indent="-145471" defTabSz="457200">
                <a:buSzPct val="100000"/>
                <a:buChar char="•"/>
                <a:defRPr sz="1400">
                  <a:latin typeface="Arial"/>
                  <a:ea typeface="Arial"/>
                  <a:cs typeface="Arial"/>
                  <a:sym typeface="Arial"/>
                </a:defRPr>
              </a:pPr>
              <a:r>
                <a:t>Reporting and detection of issues -- underreported, under-assessed, under-treated</a:t>
              </a:r>
            </a:p>
            <a:p>
              <a:pPr marL="145471" indent="-145471" defTabSz="457200">
                <a:buSzPct val="100000"/>
                <a:buChar char="•"/>
                <a:defRPr sz="1400">
                  <a:latin typeface="Arial"/>
                  <a:ea typeface="Arial"/>
                  <a:cs typeface="Arial"/>
                  <a:sym typeface="Arial"/>
                </a:defRPr>
              </a:pPr>
              <a:r>
                <a:t>Expectations/"informed" consent</a:t>
              </a:r>
            </a:p>
          </p:txBody>
        </p:sp>
      </p:grpSp>
      <p:sp>
        <p:nvSpPr>
          <p:cNvPr id="313" name="Connection Line"/>
          <p:cNvSpPr/>
          <p:nvPr/>
        </p:nvSpPr>
        <p:spPr>
          <a:xfrm>
            <a:off x="5741191" y="2521280"/>
            <a:ext cx="1172771" cy="14898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1193" y="12134"/>
                  <a:pt x="18393" y="4934"/>
                  <a:pt x="21600" y="0"/>
                </a:cubicBezTo>
              </a:path>
            </a:pathLst>
          </a:custGeom>
          <a:ln w="25400">
            <a:solidFill>
              <a:schemeClr val="accent1"/>
            </a:solidFill>
          </a:ln>
        </p:spPr>
        <p:txBody>
          <a:bodyPr lIns="45718" tIns="45718" rIns="45718" bIns="45718"/>
          <a:lstStyle/>
          <a:p>
            <a:pPr>
              <a:defRPr>
                <a:latin typeface="+mj-lt"/>
                <a:ea typeface="+mj-ea"/>
                <a:cs typeface="+mj-cs"/>
                <a:sym typeface="Helvetica"/>
              </a:defRPr>
            </a:pPr>
          </a:p>
        </p:txBody>
      </p:sp>
      <p:sp>
        <p:nvSpPr>
          <p:cNvPr id="314" name="Connection Line"/>
          <p:cNvSpPr/>
          <p:nvPr/>
        </p:nvSpPr>
        <p:spPr>
          <a:xfrm flipV="1">
            <a:off x="4795187" y="4011088"/>
            <a:ext cx="946008" cy="458166"/>
          </a:xfrm>
          <a:prstGeom prst="line">
            <a:avLst/>
          </a:prstGeom>
          <a:ln w="25400">
            <a:solidFill>
              <a:schemeClr val="accent1"/>
            </a:solidFill>
          </a:ln>
        </p:spPr>
        <p:txBody>
          <a:bodyPr lIns="45718" tIns="45718" rIns="45718" bIns="45718"/>
          <a:lstStyle/>
          <a:p>
            <a:pPr/>
          </a:p>
        </p:txBody>
      </p:sp>
      <p:sp>
        <p:nvSpPr>
          <p:cNvPr id="315" name="Connection Line"/>
          <p:cNvSpPr/>
          <p:nvPr/>
        </p:nvSpPr>
        <p:spPr>
          <a:xfrm flipV="1">
            <a:off x="3730671" y="3373869"/>
            <a:ext cx="74660" cy="481308"/>
          </a:xfrm>
          <a:prstGeom prst="line">
            <a:avLst/>
          </a:prstGeom>
          <a:ln w="25400">
            <a:solidFill>
              <a:schemeClr val="accent1"/>
            </a:solidFill>
          </a:ln>
        </p:spPr>
        <p:txBody>
          <a:bodyPr lIns="45718" tIns="45718" rIns="45718" bIns="45718"/>
          <a:lstStyle/>
          <a:p>
            <a:pPr/>
          </a:p>
        </p:txBody>
      </p:sp>
      <p:sp>
        <p:nvSpPr>
          <p:cNvPr id="316" name="Connection Line"/>
          <p:cNvSpPr/>
          <p:nvPr/>
        </p:nvSpPr>
        <p:spPr>
          <a:xfrm flipV="1">
            <a:off x="2192783" y="2882625"/>
            <a:ext cx="197735" cy="68902"/>
          </a:xfrm>
          <a:prstGeom prst="line">
            <a:avLst/>
          </a:prstGeom>
          <a:ln w="25400">
            <a:solidFill>
              <a:schemeClr val="accent1"/>
            </a:solidFill>
          </a:ln>
        </p:spPr>
        <p:txBody>
          <a:bodyPr lIns="45718" tIns="45718" rIns="45718" bIns="45718"/>
          <a:lstStyle/>
          <a:p>
            <a:pPr/>
          </a:p>
        </p:txBody>
      </p:sp>
      <p:sp>
        <p:nvSpPr>
          <p:cNvPr id="317" name="Connection Line"/>
          <p:cNvSpPr/>
          <p:nvPr/>
        </p:nvSpPr>
        <p:spPr>
          <a:xfrm>
            <a:off x="5280681" y="3350626"/>
            <a:ext cx="460518" cy="6604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3933" y="13624"/>
                  <a:pt x="6733" y="6424"/>
                  <a:pt x="0" y="0"/>
                </a:cubicBezTo>
              </a:path>
            </a:pathLst>
          </a:custGeom>
          <a:ln w="25400">
            <a:solidFill>
              <a:schemeClr val="accent1"/>
            </a:solidFill>
          </a:ln>
        </p:spPr>
        <p:txBody>
          <a:bodyPr lIns="45718" tIns="45718" rIns="45718" bIns="45718"/>
          <a:lstStyle/>
          <a:p>
            <a:pPr>
              <a:defRPr>
                <a:latin typeface="+mj-lt"/>
                <a:ea typeface="+mj-ea"/>
                <a:cs typeface="+mj-cs"/>
                <a:sym typeface="Helvetica"/>
              </a:defRPr>
            </a:pPr>
          </a:p>
        </p:txBody>
      </p:sp>
      <p:sp>
        <p:nvSpPr>
          <p:cNvPr id="318" name="Connection Line"/>
          <p:cNvSpPr/>
          <p:nvPr/>
        </p:nvSpPr>
        <p:spPr>
          <a:xfrm>
            <a:off x="7547891" y="1997133"/>
            <a:ext cx="664158" cy="8"/>
          </a:xfrm>
          <a:prstGeom prst="line">
            <a:avLst/>
          </a:prstGeom>
          <a:ln w="25400">
            <a:solidFill>
              <a:schemeClr val="accent1"/>
            </a:solidFill>
          </a:ln>
        </p:spPr>
        <p:txBody>
          <a:bodyPr lIns="45718" tIns="45718" rIns="45718" bIns="45718"/>
          <a:lstStyle/>
          <a:p>
            <a:pPr/>
          </a:p>
        </p:txBody>
      </p:sp>
      <p:sp>
        <p:nvSpPr>
          <p:cNvPr id="319" name="Connection Line"/>
          <p:cNvSpPr/>
          <p:nvPr/>
        </p:nvSpPr>
        <p:spPr>
          <a:xfrm>
            <a:off x="5741190" y="2644374"/>
            <a:ext cx="2480173" cy="1366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8528" y="12571"/>
                  <a:pt x="15728" y="5371"/>
                  <a:pt x="21600" y="0"/>
                </a:cubicBezTo>
              </a:path>
            </a:pathLst>
          </a:custGeom>
          <a:ln w="25400">
            <a:solidFill>
              <a:schemeClr val="accent1"/>
            </a:solidFill>
          </a:ln>
        </p:spPr>
        <p:txBody>
          <a:bodyPr lIns="45718" tIns="45718" rIns="45718" bIns="45718"/>
          <a:lstStyle/>
          <a:p>
            <a:pPr>
              <a:defRPr>
                <a:latin typeface="+mj-lt"/>
                <a:ea typeface="+mj-ea"/>
                <a:cs typeface="+mj-cs"/>
                <a:sym typeface="Helvetica"/>
              </a:defRPr>
            </a:pPr>
          </a:p>
        </p:txBody>
      </p:sp>
      <p:sp>
        <p:nvSpPr>
          <p:cNvPr id="320" name="Connection Line"/>
          <p:cNvSpPr/>
          <p:nvPr/>
        </p:nvSpPr>
        <p:spPr>
          <a:xfrm flipV="1">
            <a:off x="5542891" y="2071384"/>
            <a:ext cx="709605" cy="81355"/>
          </a:xfrm>
          <a:prstGeom prst="line">
            <a:avLst/>
          </a:prstGeom>
          <a:ln w="25400">
            <a:solidFill>
              <a:schemeClr val="accent1"/>
            </a:solidFill>
          </a:ln>
        </p:spPr>
        <p:txBody>
          <a:bodyPr lIns="45718" tIns="45718" rIns="45718" bIns="45718"/>
          <a:lstStyle/>
          <a:p>
            <a:pPr/>
          </a:p>
        </p:txBody>
      </p:sp>
      <p:sp>
        <p:nvSpPr>
          <p:cNvPr id="321" name="Connection Line"/>
          <p:cNvSpPr/>
          <p:nvPr/>
        </p:nvSpPr>
        <p:spPr>
          <a:xfrm>
            <a:off x="5741191" y="3579991"/>
            <a:ext cx="2133927" cy="431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7800" y="10857"/>
                  <a:pt x="15000" y="3657"/>
                  <a:pt x="21600" y="0"/>
                </a:cubicBezTo>
              </a:path>
            </a:pathLst>
          </a:custGeom>
          <a:ln w="25400">
            <a:solidFill>
              <a:schemeClr val="accent1"/>
            </a:solidFill>
          </a:ln>
        </p:spPr>
        <p:txBody>
          <a:bodyPr lIns="45718" tIns="45718" rIns="45718" bIns="45718"/>
          <a:lstStyle/>
          <a:p>
            <a:pPr>
              <a:defRPr>
                <a:latin typeface="+mj-lt"/>
                <a:ea typeface="+mj-ea"/>
                <a:cs typeface="+mj-cs"/>
                <a:sym typeface="Helvetica"/>
              </a:defRPr>
            </a:pPr>
          </a:p>
        </p:txBody>
      </p:sp>
      <p:sp>
        <p:nvSpPr>
          <p:cNvPr id="322" name="Connection Line"/>
          <p:cNvSpPr/>
          <p:nvPr/>
        </p:nvSpPr>
        <p:spPr>
          <a:xfrm>
            <a:off x="5741189" y="4011086"/>
            <a:ext cx="2619181" cy="1078260"/>
          </a:xfrm>
          <a:prstGeom prst="line">
            <a:avLst/>
          </a:prstGeom>
          <a:ln w="25400">
            <a:solidFill>
              <a:schemeClr val="accent1"/>
            </a:solidFill>
          </a:ln>
        </p:spPr>
        <p:txBody>
          <a:bodyPr lIns="45718" tIns="45718" rIns="45718" bIns="45718"/>
          <a:lstStyle/>
          <a:p>
            <a:pPr/>
          </a:p>
        </p:txBody>
      </p:sp>
      <p:sp>
        <p:nvSpPr>
          <p:cNvPr id="323" name="Connection Line"/>
          <p:cNvSpPr/>
          <p:nvPr/>
        </p:nvSpPr>
        <p:spPr>
          <a:xfrm flipH="1" flipV="1">
            <a:off x="9757518" y="4116966"/>
            <a:ext cx="108478" cy="370307"/>
          </a:xfrm>
          <a:prstGeom prst="line">
            <a:avLst/>
          </a:prstGeom>
          <a:ln w="25400">
            <a:solidFill>
              <a:schemeClr val="accent1"/>
            </a:solidFill>
          </a:ln>
        </p:spPr>
        <p:txBody>
          <a:bodyPr lIns="45718" tIns="45718" rIns="45718" bIns="45718"/>
          <a:lstStyle/>
          <a:p>
            <a:pPr/>
          </a:p>
        </p:txBody>
      </p:sp>
      <p:sp>
        <p:nvSpPr>
          <p:cNvPr id="324" name="Connection Line"/>
          <p:cNvSpPr/>
          <p:nvPr/>
        </p:nvSpPr>
        <p:spPr>
          <a:xfrm flipH="1" flipV="1">
            <a:off x="5741189" y="4011088"/>
            <a:ext cx="709624" cy="1376125"/>
          </a:xfrm>
          <a:prstGeom prst="line">
            <a:avLst/>
          </a:prstGeom>
          <a:ln w="25400">
            <a:solidFill>
              <a:schemeClr val="accent1"/>
            </a:solidFill>
          </a:ln>
        </p:spPr>
        <p:txBody>
          <a:bodyPr lIns="45718" tIns="45718" rIns="45718" bIns="45718"/>
          <a:lstStyle/>
          <a:p>
            <a:pPr/>
          </a:p>
        </p:txBody>
      </p:sp>
      <p:sp>
        <p:nvSpPr>
          <p:cNvPr id="325" name="Connection Line"/>
          <p:cNvSpPr/>
          <p:nvPr/>
        </p:nvSpPr>
        <p:spPr>
          <a:xfrm>
            <a:off x="4782137" y="5461003"/>
            <a:ext cx="1371861" cy="385392"/>
          </a:xfrm>
          <a:prstGeom prst="line">
            <a:avLst/>
          </a:prstGeom>
          <a:ln w="25400">
            <a:solidFill>
              <a:schemeClr val="accent1"/>
            </a:solidFill>
          </a:ln>
        </p:spPr>
        <p:txBody>
          <a:bodyPr lIns="45718" tIns="45718" rIns="45718" bIns="45718"/>
          <a:lstStyle/>
          <a:p>
            <a:pPr/>
          </a:p>
        </p:txBody>
      </p:sp>
      <p:sp>
        <p:nvSpPr>
          <p:cNvPr id="326" name="Connection Line"/>
          <p:cNvSpPr/>
          <p:nvPr/>
        </p:nvSpPr>
        <p:spPr>
          <a:xfrm>
            <a:off x="2187086" y="4078154"/>
            <a:ext cx="102737" cy="78667"/>
          </a:xfrm>
          <a:prstGeom prst="line">
            <a:avLst/>
          </a:prstGeom>
          <a:ln w="25400">
            <a:solidFill>
              <a:schemeClr val="accent1"/>
            </a:solidFill>
          </a:ln>
        </p:spPr>
        <p:txBody>
          <a:bodyPr lIns="45718" tIns="45718" rIns="45718" bIns="45718"/>
          <a:lstStyle/>
          <a:p>
            <a:pPr/>
          </a:p>
        </p:txBody>
      </p:sp>
      <p:sp>
        <p:nvSpPr>
          <p:cNvPr id="327" name="Connection Line"/>
          <p:cNvSpPr/>
          <p:nvPr/>
        </p:nvSpPr>
        <p:spPr>
          <a:xfrm>
            <a:off x="1121282" y="4300847"/>
            <a:ext cx="5032555" cy="2422151"/>
          </a:xfrm>
          <a:custGeom>
            <a:avLst/>
            <a:gdLst/>
            <a:ahLst/>
            <a:cxnLst>
              <a:cxn ang="0">
                <a:pos x="wd2" y="hd2"/>
              </a:cxn>
              <a:cxn ang="5400000">
                <a:pos x="wd2" y="hd2"/>
              </a:cxn>
              <a:cxn ang="10800000">
                <a:pos x="wd2" y="hd2"/>
              </a:cxn>
              <a:cxn ang="16200000">
                <a:pos x="wd2" y="hd2"/>
              </a:cxn>
            </a:cxnLst>
            <a:rect l="0" t="0" r="r" b="b"/>
            <a:pathLst>
              <a:path w="21600" h="17379" fill="norm" stroke="1" extrusionOk="0">
                <a:moveTo>
                  <a:pt x="0" y="0"/>
                </a:moveTo>
                <a:cubicBezTo>
                  <a:pt x="248" y="17136"/>
                  <a:pt x="7448" y="21600"/>
                  <a:pt x="21600" y="13391"/>
                </a:cubicBezTo>
              </a:path>
            </a:pathLst>
          </a:custGeom>
          <a:ln w="25400">
            <a:solidFill>
              <a:schemeClr val="accent1"/>
            </a:solidFill>
          </a:ln>
        </p:spPr>
        <p:txBody>
          <a:bodyPr lIns="45718" tIns="45718" rIns="45718" bIns="45718"/>
          <a:lstStyle/>
          <a:p>
            <a:pPr/>
          </a:p>
        </p:txBody>
      </p:sp>
      <p:sp>
        <p:nvSpPr>
          <p:cNvPr id="328" name="Connection Line"/>
          <p:cNvSpPr/>
          <p:nvPr/>
        </p:nvSpPr>
        <p:spPr>
          <a:xfrm>
            <a:off x="6868852" y="2521298"/>
            <a:ext cx="388251" cy="2989427"/>
          </a:xfrm>
          <a:custGeom>
            <a:avLst/>
            <a:gdLst/>
            <a:ahLst/>
            <a:cxnLst>
              <a:cxn ang="0">
                <a:pos x="wd2" y="hd2"/>
              </a:cxn>
              <a:cxn ang="5400000">
                <a:pos x="wd2" y="hd2"/>
              </a:cxn>
              <a:cxn ang="10800000">
                <a:pos x="wd2" y="hd2"/>
              </a:cxn>
              <a:cxn ang="16200000">
                <a:pos x="wd2" y="hd2"/>
              </a:cxn>
            </a:cxnLst>
            <a:rect l="0" t="0" r="r" b="b"/>
            <a:pathLst>
              <a:path w="16704" h="21600" fill="norm" stroke="1" extrusionOk="0">
                <a:moveTo>
                  <a:pt x="0" y="21600"/>
                </a:moveTo>
                <a:cubicBezTo>
                  <a:pt x="18403" y="14074"/>
                  <a:pt x="21600" y="6874"/>
                  <a:pt x="9590" y="0"/>
                </a:cubicBezTo>
              </a:path>
            </a:pathLst>
          </a:custGeom>
          <a:ln w="25400">
            <a:solidFill>
              <a:schemeClr val="accent1"/>
            </a:solidFill>
          </a:ln>
        </p:spPr>
        <p:txBody>
          <a:bodyPr lIns="45718" tIns="45718" rIns="45718" bIns="45718"/>
          <a:lstStyle/>
          <a:p>
            <a:pPr/>
          </a:p>
        </p:txBody>
      </p:sp>
      <p:sp>
        <p:nvSpPr>
          <p:cNvPr id="329" name="Connection Line"/>
          <p:cNvSpPr/>
          <p:nvPr/>
        </p:nvSpPr>
        <p:spPr>
          <a:xfrm>
            <a:off x="6696146" y="2587467"/>
            <a:ext cx="1515894" cy="2655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2100" y="11786"/>
                  <a:pt x="9300" y="4586"/>
                  <a:pt x="21600" y="0"/>
                </a:cubicBezTo>
              </a:path>
            </a:pathLst>
          </a:custGeom>
          <a:ln w="25400">
            <a:solidFill>
              <a:schemeClr val="accent1"/>
            </a:solidFill>
          </a:ln>
        </p:spPr>
        <p:txBody>
          <a:bodyPr lIns="45718" tIns="45718" rIns="45718" bIns="45718"/>
          <a:lstStyle/>
          <a:p>
            <a:pPr/>
          </a:p>
        </p:txBody>
      </p:sp>
      <p:sp>
        <p:nvSpPr>
          <p:cNvPr id="330" name="Connection Line"/>
          <p:cNvSpPr/>
          <p:nvPr/>
        </p:nvSpPr>
        <p:spPr>
          <a:xfrm flipV="1">
            <a:off x="9634562" y="2644835"/>
            <a:ext cx="25840" cy="370414"/>
          </a:xfrm>
          <a:prstGeom prst="line">
            <a:avLst/>
          </a:prstGeom>
          <a:ln w="25400">
            <a:solidFill>
              <a:schemeClr val="accent1"/>
            </a:solidFill>
          </a:ln>
        </p:spPr>
        <p:txBody>
          <a:bodyPr lIns="45718" tIns="45718" rIns="45718" bIns="45718"/>
          <a:lstStyle/>
          <a:p>
            <a:pPr/>
          </a:p>
        </p:txBody>
      </p:sp>
      <p:sp>
        <p:nvSpPr>
          <p:cNvPr id="331" name="Connection Line"/>
          <p:cNvSpPr/>
          <p:nvPr/>
        </p:nvSpPr>
        <p:spPr>
          <a:xfrm flipH="1" flipV="1">
            <a:off x="7547888" y="2374062"/>
            <a:ext cx="1101771" cy="641184"/>
          </a:xfrm>
          <a:prstGeom prst="line">
            <a:avLst/>
          </a:prstGeom>
          <a:ln w="25400">
            <a:solidFill>
              <a:schemeClr val="accent1"/>
            </a:solidFill>
          </a:ln>
        </p:spPr>
        <p:txBody>
          <a:bodyPr lIns="45718" tIns="45718" rIns="45718" bIns="45718"/>
          <a:lstStyle/>
          <a:p>
            <a:pPr/>
          </a:p>
        </p:txBody>
      </p:sp>
      <p:grpSp>
        <p:nvGrpSpPr>
          <p:cNvPr id="334" name="Patient"/>
          <p:cNvGrpSpPr/>
          <p:nvPr/>
        </p:nvGrpSpPr>
        <p:grpSpPr>
          <a:xfrm>
            <a:off x="5321352" y="3384300"/>
            <a:ext cx="1849731" cy="1425394"/>
            <a:chOff x="-1" y="-1"/>
            <a:chExt cx="1849730" cy="1425392"/>
          </a:xfrm>
        </p:grpSpPr>
        <p:sp>
          <p:nvSpPr>
            <p:cNvPr id="332" name="Oval"/>
            <p:cNvSpPr/>
            <p:nvPr/>
          </p:nvSpPr>
          <p:spPr>
            <a:xfrm>
              <a:off x="-2" y="-2"/>
              <a:ext cx="1849732" cy="1425394"/>
            </a:xfrm>
            <a:prstGeom prst="ellipse">
              <a:avLst/>
            </a:prstGeom>
            <a:solidFill>
              <a:srgbClr val="FFFFFF"/>
            </a:solidFill>
            <a:ln w="25400" cap="flat">
              <a:solidFill>
                <a:schemeClr val="accent1"/>
              </a:solidFill>
              <a:prstDash val="solid"/>
              <a:round/>
            </a:ln>
            <a:effectLst/>
          </p:spPr>
          <p:txBody>
            <a:bodyPr wrap="square" lIns="45718" tIns="45718" rIns="45718" bIns="45718" numCol="1" anchor="ctr">
              <a:noAutofit/>
            </a:bodyPr>
            <a:lstStyle/>
            <a:p>
              <a:pPr algn="ctr">
                <a:defRPr sz="3500">
                  <a:latin typeface="+mj-lt"/>
                  <a:ea typeface="+mj-ea"/>
                  <a:cs typeface="+mj-cs"/>
                  <a:sym typeface="Helvetica"/>
                </a:defRPr>
              </a:pPr>
            </a:p>
          </p:txBody>
        </p:sp>
        <p:sp>
          <p:nvSpPr>
            <p:cNvPr id="333" name="Patient"/>
            <p:cNvSpPr txBox="1"/>
            <p:nvPr/>
          </p:nvSpPr>
          <p:spPr>
            <a:xfrm>
              <a:off x="283585" y="438370"/>
              <a:ext cx="1282556" cy="5486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3000">
                  <a:latin typeface="+mj-lt"/>
                  <a:ea typeface="+mj-ea"/>
                  <a:cs typeface="+mj-cs"/>
                  <a:sym typeface="Helvetica"/>
                </a:defRPr>
              </a:lvl1pPr>
            </a:lstStyle>
            <a:p>
              <a:pPr/>
              <a:r>
                <a:t>Patient</a:t>
              </a:r>
            </a:p>
          </p:txBody>
        </p:sp>
      </p:grpSp>
      <p:sp>
        <p:nvSpPr>
          <p:cNvPr id="335" name="Connection Line"/>
          <p:cNvSpPr/>
          <p:nvPr/>
        </p:nvSpPr>
        <p:spPr>
          <a:xfrm>
            <a:off x="2192783" y="3399628"/>
            <a:ext cx="3150767" cy="500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027" y="4859"/>
                  <a:pt x="14227" y="12059"/>
                  <a:pt x="21600" y="21600"/>
                </a:cubicBezTo>
              </a:path>
            </a:pathLst>
          </a:custGeom>
          <a:ln w="25400">
            <a:solidFill>
              <a:schemeClr val="accent1"/>
            </a:solidFill>
          </a:ln>
        </p:spPr>
        <p:txBody>
          <a:bodyPr lIns="45718" tIns="45718" rIns="45718" bIns="45718"/>
          <a:lstStyle/>
          <a:p>
            <a:pPr/>
          </a:p>
        </p:txBody>
      </p:sp>
      <p:sp>
        <p:nvSpPr>
          <p:cNvPr id="336" name="Connection Line"/>
          <p:cNvSpPr/>
          <p:nvPr/>
        </p:nvSpPr>
        <p:spPr>
          <a:xfrm>
            <a:off x="5542893" y="2614713"/>
            <a:ext cx="2669155" cy="238686"/>
          </a:xfrm>
          <a:custGeom>
            <a:avLst/>
            <a:gdLst/>
            <a:ahLst/>
            <a:cxnLst>
              <a:cxn ang="0">
                <a:pos x="wd2" y="hd2"/>
              </a:cxn>
              <a:cxn ang="5400000">
                <a:pos x="wd2" y="hd2"/>
              </a:cxn>
              <a:cxn ang="10800000">
                <a:pos x="wd2" y="hd2"/>
              </a:cxn>
              <a:cxn ang="16200000">
                <a:pos x="wd2" y="hd2"/>
              </a:cxn>
            </a:cxnLst>
            <a:rect l="0" t="0" r="r" b="b"/>
            <a:pathLst>
              <a:path w="21600" h="16994" fill="norm" stroke="1" extrusionOk="0">
                <a:moveTo>
                  <a:pt x="0" y="11519"/>
                </a:moveTo>
                <a:cubicBezTo>
                  <a:pt x="7287" y="21600"/>
                  <a:pt x="14487" y="17760"/>
                  <a:pt x="21600" y="0"/>
                </a:cubicBezTo>
              </a:path>
            </a:pathLst>
          </a:custGeom>
          <a:ln w="25400">
            <a:solidFill>
              <a:schemeClr val="accent1"/>
            </a:solidFill>
          </a:ln>
        </p:spPr>
        <p:txBody>
          <a:bodyPr lIns="45718" tIns="45718" rIns="45718" bIns="45718"/>
          <a:lstStyle/>
          <a:p>
            <a:pPr/>
          </a:p>
        </p:txBody>
      </p:sp>
      <p:sp>
        <p:nvSpPr>
          <p:cNvPr id="337" name="Connection Line"/>
          <p:cNvSpPr/>
          <p:nvPr/>
        </p:nvSpPr>
        <p:spPr>
          <a:xfrm>
            <a:off x="5542893" y="2678548"/>
            <a:ext cx="2360675" cy="516902"/>
          </a:xfrm>
          <a:prstGeom prst="line">
            <a:avLst/>
          </a:prstGeom>
          <a:ln w="25400">
            <a:solidFill>
              <a:schemeClr val="accent1"/>
            </a:solidFill>
          </a:ln>
        </p:spPr>
        <p:txBody>
          <a:bodyPr lIns="45718" tIns="45718" rIns="45718" bIns="45718"/>
          <a:lstStyle/>
          <a:p>
            <a:pPr/>
          </a:p>
        </p:txBody>
      </p:sp>
      <p:sp>
        <p:nvSpPr>
          <p:cNvPr id="338" name="Connection Line"/>
          <p:cNvSpPr/>
          <p:nvPr/>
        </p:nvSpPr>
        <p:spPr>
          <a:xfrm>
            <a:off x="4601524" y="3373866"/>
            <a:ext cx="1738187" cy="2281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6904" y="8122"/>
                  <a:pt x="14104" y="15322"/>
                  <a:pt x="21600" y="21600"/>
                </a:cubicBezTo>
              </a:path>
            </a:pathLst>
          </a:custGeom>
          <a:ln w="25400">
            <a:solidFill>
              <a:schemeClr val="accent1"/>
            </a:solidFill>
          </a:ln>
        </p:spPr>
        <p:txBody>
          <a:bodyPr lIns="45718" tIns="45718" rIns="45718" bIns="45718"/>
          <a:lstStyle/>
          <a:p>
            <a:pP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Gaps and Unmet Needs"/>
          <p:cNvSpPr txBox="1"/>
          <p:nvPr>
            <p:ph type="title"/>
          </p:nvPr>
        </p:nvSpPr>
        <p:spPr>
          <a:xfrm>
            <a:off x="1791729" y="234776"/>
            <a:ext cx="8008054" cy="1059996"/>
          </a:xfrm>
          <a:prstGeom prst="rect">
            <a:avLst/>
          </a:prstGeom>
        </p:spPr>
        <p:txBody>
          <a:bodyPr/>
          <a:lstStyle>
            <a:lvl1pPr>
              <a:defRPr sz="3200"/>
            </a:lvl1pPr>
          </a:lstStyle>
          <a:p>
            <a:pPr/>
            <a:r>
              <a:t>Psychosocial Needs: Poorly Understood, Inadequately Addressed</a:t>
            </a:r>
          </a:p>
        </p:txBody>
      </p:sp>
      <p:sp>
        <p:nvSpPr>
          <p:cNvPr id="341" name="What do providers, researchers, clinicians, etc. need to know to improve this?"/>
          <p:cNvSpPr txBox="1"/>
          <p:nvPr>
            <p:ph type="body" sz="half" idx="1"/>
          </p:nvPr>
        </p:nvSpPr>
        <p:spPr>
          <a:xfrm>
            <a:off x="591127" y="1646144"/>
            <a:ext cx="4849091" cy="5211861"/>
          </a:xfrm>
          <a:prstGeom prst="rect">
            <a:avLst/>
          </a:prstGeom>
        </p:spPr>
        <p:txBody>
          <a:bodyPr/>
          <a:lstStyle/>
          <a:p>
            <a:pPr defTabSz="430178">
              <a:lnSpc>
                <a:spcPct val="136000"/>
              </a:lnSpc>
              <a:spcBef>
                <a:spcPts val="1800"/>
              </a:spcBef>
              <a:defRPr b="1" sz="1900"/>
            </a:pPr>
            <a:r>
              <a:t>Complex psychosocial needs </a:t>
            </a:r>
            <a:r>
              <a:rPr b="0"/>
              <a:t>of cGVHD patients and caregivers is </a:t>
            </a:r>
            <a:r>
              <a:t>poorly understood </a:t>
            </a:r>
            <a:r>
              <a:rPr b="0"/>
              <a:t>and under-studied</a:t>
            </a:r>
            <a:endParaRPr sz="900">
              <a:latin typeface="Helvetica Neue"/>
              <a:ea typeface="Helvetica Neue"/>
              <a:cs typeface="Helvetica Neue"/>
              <a:sym typeface="Helvetica Neue"/>
            </a:endParaRPr>
          </a:p>
          <a:p>
            <a:pPr defTabSz="430178">
              <a:lnSpc>
                <a:spcPct val="136000"/>
              </a:lnSpc>
              <a:spcBef>
                <a:spcPts val="1800"/>
              </a:spcBef>
              <a:defRPr sz="1900"/>
            </a:pPr>
            <a:r>
              <a:t>Patients </a:t>
            </a:r>
            <a:r>
              <a:rPr b="1"/>
              <a:t>under-report symptoms</a:t>
            </a:r>
            <a:r>
              <a:t>, providers </a:t>
            </a:r>
            <a:r>
              <a:rPr b="1"/>
              <a:t>under-assess</a:t>
            </a:r>
            <a:endParaRPr b="1" sz="4200"/>
          </a:p>
          <a:p>
            <a:pPr defTabSz="399133">
              <a:lnSpc>
                <a:spcPct val="136000"/>
              </a:lnSpc>
              <a:spcBef>
                <a:spcPts val="1800"/>
              </a:spcBef>
              <a:defRPr b="1" sz="1900"/>
            </a:pPr>
            <a:r>
              <a:t>Disparity between patient and provider perception </a:t>
            </a:r>
            <a:r>
              <a:rPr b="0"/>
              <a:t>of patients’ psychosocial well-being </a:t>
            </a:r>
          </a:p>
        </p:txBody>
      </p:sp>
      <p:sp>
        <p:nvSpPr>
          <p:cNvPr id="342" name="TextBox 2"/>
          <p:cNvSpPr txBox="1"/>
          <p:nvPr/>
        </p:nvSpPr>
        <p:spPr>
          <a:xfrm>
            <a:off x="6096000" y="1404173"/>
            <a:ext cx="5578765" cy="50291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8600" indent="-228600">
              <a:lnSpc>
                <a:spcPct val="120000"/>
              </a:lnSpc>
              <a:spcBef>
                <a:spcPts val="1800"/>
              </a:spcBef>
              <a:buSzPct val="100000"/>
              <a:buFont typeface="Arial"/>
              <a:buChar char="•"/>
              <a:defRPr b="1" sz="2000">
                <a:latin typeface="+mj-lt"/>
                <a:ea typeface="+mj-ea"/>
                <a:cs typeface="+mj-cs"/>
                <a:sym typeface="Helvetica"/>
              </a:defRPr>
            </a:pPr>
            <a:r>
              <a:t>Psychosocial counseling at transplant centers often not available </a:t>
            </a:r>
            <a:r>
              <a:rPr b="0"/>
              <a:t>beyond peri-transplant and/or for caregivers </a:t>
            </a:r>
          </a:p>
          <a:p>
            <a:pPr marL="228600" indent="-228600">
              <a:lnSpc>
                <a:spcPct val="120000"/>
              </a:lnSpc>
              <a:spcBef>
                <a:spcPts val="1800"/>
              </a:spcBef>
              <a:buSzPct val="100000"/>
              <a:buFont typeface="Arial"/>
              <a:buChar char="•"/>
              <a:defRPr b="1" sz="2000">
                <a:latin typeface="+mj-lt"/>
                <a:ea typeface="+mj-ea"/>
                <a:cs typeface="+mj-cs"/>
                <a:sym typeface="Helvetica"/>
              </a:defRPr>
            </a:pPr>
            <a:r>
              <a:t>Community-based psychosocial support </a:t>
            </a:r>
            <a:r>
              <a:rPr b="0"/>
              <a:t>with HCT or GVHD experience is </a:t>
            </a:r>
            <a:r>
              <a:t>sparse.</a:t>
            </a:r>
          </a:p>
          <a:p>
            <a:pPr marL="228600" indent="-228600">
              <a:lnSpc>
                <a:spcPct val="120000"/>
              </a:lnSpc>
              <a:spcBef>
                <a:spcPts val="1800"/>
              </a:spcBef>
              <a:buSzPct val="100000"/>
              <a:buFont typeface="Arial"/>
              <a:buChar char="•"/>
              <a:defRPr b="1" sz="2000">
                <a:latin typeface="+mj-lt"/>
                <a:ea typeface="+mj-ea"/>
                <a:cs typeface="+mj-cs"/>
                <a:sym typeface="Helvetica"/>
              </a:defRPr>
            </a:pPr>
            <a:r>
              <a:t>Unmet mental health needs </a:t>
            </a:r>
            <a:r>
              <a:rPr b="0"/>
              <a:t>can result in (Barata et al, 2016)</a:t>
            </a:r>
          </a:p>
          <a:p>
            <a:pPr lvl="1" marL="723900" indent="-266700">
              <a:lnSpc>
                <a:spcPct val="120000"/>
              </a:lnSpc>
              <a:spcBef>
                <a:spcPts val="600"/>
              </a:spcBef>
              <a:buSzPct val="100000"/>
              <a:buFont typeface="Arial"/>
              <a:buChar char="•"/>
              <a:defRPr sz="2000">
                <a:latin typeface="+mj-lt"/>
                <a:ea typeface="+mj-ea"/>
                <a:cs typeface="+mj-cs"/>
                <a:sym typeface="Helvetica"/>
              </a:defRPr>
            </a:pPr>
            <a:r>
              <a:t>poor QOL, increased symptom burden, decreased physical and social functioning</a:t>
            </a:r>
          </a:p>
          <a:p>
            <a:pPr lvl="1" marL="723900" indent="-266700">
              <a:lnSpc>
                <a:spcPct val="120000"/>
              </a:lnSpc>
              <a:spcBef>
                <a:spcPts val="600"/>
              </a:spcBef>
              <a:buSzPct val="100000"/>
              <a:buFont typeface="Arial"/>
              <a:buChar char="•"/>
              <a:defRPr sz="2000">
                <a:latin typeface="+mj-lt"/>
                <a:ea typeface="+mj-ea"/>
                <a:cs typeface="+mj-cs"/>
                <a:sym typeface="Helvetica"/>
              </a:defRPr>
            </a:pPr>
            <a:r>
              <a:t>social isolation, non-adherence to post-HCT regimen, greater mortality, increased suicidal ideation</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Solutions and Suggestions"/>
          <p:cNvSpPr txBox="1"/>
          <p:nvPr>
            <p:ph type="title"/>
          </p:nvPr>
        </p:nvSpPr>
        <p:spPr>
          <a:xfrm>
            <a:off x="1791727" y="234776"/>
            <a:ext cx="8035767" cy="1059996"/>
          </a:xfrm>
          <a:prstGeom prst="rect">
            <a:avLst/>
          </a:prstGeom>
        </p:spPr>
        <p:txBody>
          <a:bodyPr/>
          <a:lstStyle/>
          <a:p>
            <a:pPr/>
            <a:r>
              <a:t>Improving Psychosocial Health</a:t>
            </a:r>
          </a:p>
        </p:txBody>
      </p:sp>
      <p:sp>
        <p:nvSpPr>
          <p:cNvPr id="345" name="magic wand question…"/>
          <p:cNvSpPr txBox="1"/>
          <p:nvPr>
            <p:ph type="body" sz="half" idx="1"/>
          </p:nvPr>
        </p:nvSpPr>
        <p:spPr>
          <a:xfrm>
            <a:off x="517236" y="1479492"/>
            <a:ext cx="5292438" cy="5217626"/>
          </a:xfrm>
          <a:prstGeom prst="rect">
            <a:avLst/>
          </a:prstGeom>
        </p:spPr>
        <p:txBody>
          <a:bodyPr/>
          <a:lstStyle/>
          <a:p>
            <a:pPr marL="183700" indent="-183700" defTabSz="734811">
              <a:lnSpc>
                <a:spcPct val="135000"/>
              </a:lnSpc>
              <a:spcBef>
                <a:spcPts val="600"/>
              </a:spcBef>
              <a:defRPr b="1" sz="2000"/>
            </a:pPr>
            <a:r>
              <a:t>Develop a holistic, collaborative approach </a:t>
            </a:r>
            <a:r>
              <a:rPr b="0"/>
              <a:t>to care for cGVHD patients including mental health professionals, occupational therapists, and advocacy organizations during and after HCT</a:t>
            </a:r>
          </a:p>
          <a:p>
            <a:pPr marL="183700" indent="-183700" defTabSz="734811">
              <a:lnSpc>
                <a:spcPct val="135000"/>
              </a:lnSpc>
              <a:spcBef>
                <a:spcPts val="600"/>
              </a:spcBef>
              <a:defRPr b="1" sz="2000"/>
            </a:pPr>
            <a:r>
              <a:t>Develop fact sheets </a:t>
            </a:r>
            <a:r>
              <a:rPr b="0"/>
              <a:t>for patients, caregivers and physicians on how to address depression, anxiety, neurocognitive issues </a:t>
            </a:r>
            <a:r>
              <a:rPr b="0" sz="1400"/>
              <a:t>(Eeltink, et al, 2019)</a:t>
            </a:r>
            <a:endParaRPr sz="1900"/>
          </a:p>
          <a:p>
            <a:pPr marL="183700" indent="-183700" defTabSz="734811">
              <a:lnSpc>
                <a:spcPct val="135000"/>
              </a:lnSpc>
              <a:spcBef>
                <a:spcPts val="600"/>
              </a:spcBef>
              <a:defRPr b="1" sz="2000"/>
            </a:pPr>
            <a:r>
              <a:t>Integrate technology to assist  </a:t>
            </a:r>
            <a:r>
              <a:rPr b="0"/>
              <a:t>- apps, portals, webinars, Telehealth</a:t>
            </a:r>
          </a:p>
        </p:txBody>
      </p:sp>
      <p:sp>
        <p:nvSpPr>
          <p:cNvPr id="346" name="TextBox 1"/>
          <p:cNvSpPr txBox="1"/>
          <p:nvPr/>
        </p:nvSpPr>
        <p:spPr>
          <a:xfrm>
            <a:off x="6197600" y="1351869"/>
            <a:ext cx="5477165" cy="4739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defTabSz="367404">
              <a:lnSpc>
                <a:spcPct val="150000"/>
              </a:lnSpc>
              <a:spcBef>
                <a:spcPts val="600"/>
              </a:spcBef>
              <a:buSzPct val="100000"/>
              <a:buFont typeface="Arial"/>
              <a:buChar char="•"/>
              <a:defRPr b="1" sz="2000">
                <a:latin typeface="+mj-lt"/>
                <a:ea typeface="+mj-ea"/>
                <a:cs typeface="+mj-cs"/>
                <a:sym typeface="Helvetica"/>
              </a:defRPr>
            </a:pPr>
            <a:r>
              <a:t>Include positive psychology constructs in research and interventions</a:t>
            </a:r>
            <a:r>
              <a:rPr b="0"/>
              <a:t>: </a:t>
            </a:r>
            <a:endParaRPr sz="1900"/>
          </a:p>
          <a:p>
            <a:pPr lvl="1" marL="838200" indent="-342900" defTabSz="367404">
              <a:lnSpc>
                <a:spcPct val="150000"/>
              </a:lnSpc>
              <a:spcBef>
                <a:spcPts val="600"/>
              </a:spcBef>
              <a:buSzPct val="100000"/>
              <a:buFont typeface="Arial"/>
              <a:buChar char="•"/>
              <a:defRPr sz="2000">
                <a:latin typeface="+mj-lt"/>
                <a:ea typeface="+mj-ea"/>
                <a:cs typeface="+mj-cs"/>
                <a:sym typeface="Helvetica"/>
              </a:defRPr>
            </a:pPr>
            <a:r>
              <a:t>gratitude, perseverance, resilience, optimism, hope, purpose in life, meaning </a:t>
            </a:r>
            <a:r>
              <a:rPr sz="1400"/>
              <a:t>(Amonoo, 2019)</a:t>
            </a:r>
            <a:endParaRPr sz="1900"/>
          </a:p>
          <a:p>
            <a:pPr marL="342900" indent="-342900" defTabSz="367404">
              <a:lnSpc>
                <a:spcPct val="150000"/>
              </a:lnSpc>
              <a:spcBef>
                <a:spcPts val="600"/>
              </a:spcBef>
              <a:buSzPct val="100000"/>
              <a:buFont typeface="Arial"/>
              <a:buChar char="•"/>
              <a:defRPr sz="2000">
                <a:latin typeface="+mj-lt"/>
                <a:ea typeface="+mj-ea"/>
                <a:cs typeface="+mj-cs"/>
                <a:sym typeface="Helvetica"/>
              </a:defRPr>
            </a:pPr>
            <a:r>
              <a:t>Longitudinal</a:t>
            </a:r>
            <a:r>
              <a:rPr b="1"/>
              <a:t> </a:t>
            </a:r>
            <a:r>
              <a:t>natural history </a:t>
            </a:r>
            <a:r>
              <a:rPr b="1"/>
              <a:t>trials to study cGVHD symptoms AND psychosocial issues</a:t>
            </a:r>
            <a:endParaRPr sz="1900"/>
          </a:p>
          <a:p>
            <a:pPr marL="342900" indent="-342900">
              <a:lnSpc>
                <a:spcPct val="150000"/>
              </a:lnSpc>
              <a:spcBef>
                <a:spcPts val="600"/>
              </a:spcBef>
              <a:buSzPct val="100000"/>
              <a:buFont typeface="Arial"/>
              <a:buChar char="•"/>
              <a:defRPr b="1" sz="2000">
                <a:latin typeface="+mj-lt"/>
                <a:ea typeface="+mj-ea"/>
                <a:cs typeface="+mj-cs"/>
                <a:sym typeface="Helvetica"/>
              </a:defRPr>
            </a:pPr>
            <a:r>
              <a:t>Identify interventions: </a:t>
            </a:r>
            <a:r>
              <a:rPr b="0"/>
              <a:t>modulators, preventive measures and treatment</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Major Issues"/>
          <p:cNvSpPr txBox="1"/>
          <p:nvPr>
            <p:ph type="title"/>
          </p:nvPr>
        </p:nvSpPr>
        <p:spPr>
          <a:xfrm>
            <a:off x="1791729" y="234776"/>
            <a:ext cx="8195420" cy="1059996"/>
          </a:xfrm>
          <a:prstGeom prst="rect">
            <a:avLst/>
          </a:prstGeom>
        </p:spPr>
        <p:txBody>
          <a:bodyPr/>
          <a:lstStyle/>
          <a:p>
            <a:pPr/>
            <a:r>
              <a:t>Neurocognitive Problems after HCT</a:t>
            </a:r>
          </a:p>
        </p:txBody>
      </p:sp>
      <p:pic>
        <p:nvPicPr>
          <p:cNvPr id="349" name="Picture 8" descr="Picture 8"/>
          <p:cNvPicPr>
            <a:picLocks noChangeAspect="1"/>
          </p:cNvPicPr>
          <p:nvPr/>
        </p:nvPicPr>
        <p:blipFill>
          <a:blip r:embed="rId2">
            <a:extLst/>
          </a:blip>
          <a:stretch>
            <a:fillRect/>
          </a:stretch>
        </p:blipFill>
        <p:spPr>
          <a:xfrm>
            <a:off x="286768" y="1439793"/>
            <a:ext cx="7613189" cy="4576015"/>
          </a:xfrm>
          <a:prstGeom prst="rect">
            <a:avLst/>
          </a:prstGeom>
          <a:ln w="12700">
            <a:miter lim="400000"/>
          </a:ln>
        </p:spPr>
      </p:pic>
      <p:sp>
        <p:nvSpPr>
          <p:cNvPr id="350" name="TextBox 1"/>
          <p:cNvSpPr txBox="1"/>
          <p:nvPr/>
        </p:nvSpPr>
        <p:spPr>
          <a:xfrm>
            <a:off x="286765" y="6015806"/>
            <a:ext cx="4331419" cy="2807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lvl1pPr>
          </a:lstStyle>
          <a:p>
            <a:pPr/>
            <a:r>
              <a:t>S. Stewart BMT InfoNet Survey of 357 survivors 2020</a:t>
            </a:r>
          </a:p>
        </p:txBody>
      </p:sp>
      <p:sp>
        <p:nvSpPr>
          <p:cNvPr id="351" name="TextBox 3"/>
          <p:cNvSpPr txBox="1"/>
          <p:nvPr/>
        </p:nvSpPr>
        <p:spPr>
          <a:xfrm>
            <a:off x="7989013" y="1294769"/>
            <a:ext cx="3962405" cy="5031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spcBef>
                <a:spcPts val="1800"/>
              </a:spcBef>
              <a:buSzPct val="100000"/>
              <a:buFont typeface="Arial"/>
              <a:buChar char="•"/>
              <a:defRPr sz="2000">
                <a:latin typeface="+mj-lt"/>
                <a:ea typeface="+mj-ea"/>
                <a:cs typeface="+mj-cs"/>
                <a:sym typeface="Helvetica"/>
              </a:defRPr>
            </a:pPr>
            <a:r>
              <a:t>Can affect ability to manage GVHD medications/regimens</a:t>
            </a:r>
          </a:p>
          <a:p>
            <a:pPr marL="342900" indent="-342900">
              <a:spcBef>
                <a:spcPts val="1800"/>
              </a:spcBef>
              <a:buSzPct val="100000"/>
              <a:buFont typeface="Arial"/>
              <a:buChar char="•"/>
              <a:defRPr sz="2000">
                <a:latin typeface="+mj-lt"/>
                <a:ea typeface="+mj-ea"/>
                <a:cs typeface="+mj-cs"/>
                <a:sym typeface="Helvetica"/>
              </a:defRPr>
            </a:pPr>
            <a:r>
              <a:t>Adverse impact on QOL</a:t>
            </a:r>
          </a:p>
          <a:p>
            <a:pPr marL="342900" indent="-342900">
              <a:spcBef>
                <a:spcPts val="1800"/>
              </a:spcBef>
              <a:buSzPct val="100000"/>
              <a:buFont typeface="Arial"/>
              <a:buChar char="•"/>
              <a:defRPr sz="2000">
                <a:latin typeface="+mj-lt"/>
                <a:ea typeface="+mj-ea"/>
                <a:cs typeface="+mj-cs"/>
                <a:sym typeface="Helvetica"/>
              </a:defRPr>
            </a:pPr>
            <a:r>
              <a:t>Increases caregiver burden</a:t>
            </a:r>
          </a:p>
          <a:p>
            <a:pPr marL="342900" indent="-342900">
              <a:spcBef>
                <a:spcPts val="1800"/>
              </a:spcBef>
              <a:buSzPct val="100000"/>
              <a:buFont typeface="Arial"/>
              <a:buChar char="•"/>
              <a:defRPr sz="2000">
                <a:latin typeface="+mj-lt"/>
                <a:ea typeface="+mj-ea"/>
                <a:cs typeface="+mj-cs"/>
                <a:sym typeface="Helvetica"/>
              </a:defRPr>
            </a:pPr>
            <a:r>
              <a:t>May persist for a long time</a:t>
            </a:r>
          </a:p>
          <a:p>
            <a:pPr marL="342900" indent="-342900">
              <a:spcBef>
                <a:spcPts val="1800"/>
              </a:spcBef>
              <a:buSzPct val="100000"/>
              <a:buFont typeface="Arial"/>
              <a:buChar char="•"/>
              <a:defRPr sz="2000">
                <a:latin typeface="+mj-lt"/>
                <a:ea typeface="+mj-ea"/>
                <a:cs typeface="+mj-cs"/>
                <a:sym typeface="Helvetica"/>
              </a:defRPr>
            </a:pPr>
            <a:r>
              <a:t>HCPs don’t ask, patients don’t tell = unresolved problem</a:t>
            </a:r>
          </a:p>
          <a:p>
            <a:pPr lvl="1" marL="342900" indent="-342900">
              <a:spcBef>
                <a:spcPts val="1800"/>
              </a:spcBef>
              <a:buSzPct val="100000"/>
              <a:buFont typeface="Arial"/>
              <a:buChar char="•"/>
              <a:defRPr sz="2000">
                <a:latin typeface="+mj-lt"/>
                <a:ea typeface="+mj-ea"/>
                <a:cs typeface="+mj-cs"/>
                <a:sym typeface="Helvetica"/>
              </a:defRPr>
            </a:pPr>
            <a:r>
              <a:t>Less than 50% said HCP suggested remedies</a:t>
            </a:r>
          </a:p>
          <a:p>
            <a:pPr lvl="1" marL="342900" indent="-342900">
              <a:spcBef>
                <a:spcPts val="1800"/>
              </a:spcBef>
              <a:buSzPct val="100000"/>
              <a:buFont typeface="Arial"/>
              <a:buChar char="•"/>
              <a:defRPr sz="2000">
                <a:latin typeface="+mj-lt"/>
                <a:ea typeface="+mj-ea"/>
                <a:cs typeface="+mj-cs"/>
                <a:sym typeface="Helvetica"/>
              </a:defRPr>
            </a:pPr>
            <a:r>
              <a:t>cGVHD features impair neurocognitive function in mice </a:t>
            </a:r>
            <a:r>
              <a:rPr sz="1400"/>
              <a:t>(K. MacDonald 2020) </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Barriers"/>
          <p:cNvSpPr txBox="1"/>
          <p:nvPr>
            <p:ph type="title"/>
          </p:nvPr>
        </p:nvSpPr>
        <p:spPr>
          <a:xfrm>
            <a:off x="1791729" y="234776"/>
            <a:ext cx="7898925" cy="1059996"/>
          </a:xfrm>
          <a:prstGeom prst="rect">
            <a:avLst/>
          </a:prstGeom>
        </p:spPr>
        <p:txBody>
          <a:bodyPr/>
          <a:lstStyle>
            <a:lvl1pPr>
              <a:defRPr sz="3200"/>
            </a:lvl1pPr>
          </a:lstStyle>
          <a:p>
            <a:pPr/>
            <a:r>
              <a:t>Potential Strategies to Manage/Research Neurocognitive Issues</a:t>
            </a:r>
          </a:p>
        </p:txBody>
      </p:sp>
      <p:sp>
        <p:nvSpPr>
          <p:cNvPr id="354" name="What gets in the way of addressing the neurocognitive and psychosocial impact of cgvhd?"/>
          <p:cNvSpPr txBox="1"/>
          <p:nvPr>
            <p:ph type="body" sz="half" idx="1"/>
          </p:nvPr>
        </p:nvSpPr>
        <p:spPr>
          <a:xfrm>
            <a:off x="392544" y="1572018"/>
            <a:ext cx="5370947" cy="5424528"/>
          </a:xfrm>
          <a:prstGeom prst="rect">
            <a:avLst/>
          </a:prstGeom>
        </p:spPr>
        <p:txBody>
          <a:bodyPr/>
          <a:lstStyle/>
          <a:p>
            <a:pPr>
              <a:lnSpc>
                <a:spcPct val="100000"/>
              </a:lnSpc>
              <a:spcBef>
                <a:spcPts val="1800"/>
              </a:spcBef>
              <a:defRPr b="1" sz="2000"/>
            </a:pPr>
            <a:r>
              <a:t>Neuropsych consult </a:t>
            </a:r>
            <a:r>
              <a:rPr b="0"/>
              <a:t>to identify specific deficits </a:t>
            </a:r>
          </a:p>
          <a:p>
            <a:pPr>
              <a:lnSpc>
                <a:spcPct val="100000"/>
              </a:lnSpc>
              <a:spcBef>
                <a:spcPts val="1800"/>
              </a:spcBef>
              <a:defRPr b="1" sz="2000"/>
            </a:pPr>
            <a:r>
              <a:t>Referrals to rehabilitation specialists </a:t>
            </a:r>
            <a:r>
              <a:rPr b="0"/>
              <a:t>(speech therapist, occupational therapist)</a:t>
            </a:r>
          </a:p>
          <a:p>
            <a:pPr>
              <a:lnSpc>
                <a:spcPct val="100000"/>
              </a:lnSpc>
              <a:spcBef>
                <a:spcPts val="1800"/>
              </a:spcBef>
              <a:defRPr b="1" sz="2000"/>
            </a:pPr>
            <a:r>
              <a:t>Organizational/technology aids </a:t>
            </a:r>
            <a:r>
              <a:rPr b="0"/>
              <a:t>eg. medication organizers, phone reminders, calendars, memory stations (all important things in one place)</a:t>
            </a:r>
          </a:p>
          <a:p>
            <a:pPr>
              <a:lnSpc>
                <a:spcPct val="100000"/>
              </a:lnSpc>
              <a:spcBef>
                <a:spcPts val="1800"/>
              </a:spcBef>
              <a:defRPr b="1" sz="2000"/>
            </a:pPr>
            <a:r>
              <a:t>Environmental changes </a:t>
            </a:r>
            <a:r>
              <a:rPr b="0"/>
              <a:t>to reduce distraction, eg. noise cancelling headphones</a:t>
            </a:r>
          </a:p>
          <a:p>
            <a:pPr>
              <a:lnSpc>
                <a:spcPct val="100000"/>
              </a:lnSpc>
              <a:spcBef>
                <a:spcPts val="1800"/>
              </a:spcBef>
              <a:defRPr b="1" sz="2000"/>
            </a:pPr>
            <a:r>
              <a:t>Physical exercise: </a:t>
            </a:r>
            <a:r>
              <a:rPr b="0"/>
              <a:t>promote nerve cell growth, blood supply to brain, reduce inflammation</a:t>
            </a:r>
          </a:p>
        </p:txBody>
      </p:sp>
      <p:sp>
        <p:nvSpPr>
          <p:cNvPr id="355" name="TextBox 1"/>
          <p:cNvSpPr txBox="1"/>
          <p:nvPr/>
        </p:nvSpPr>
        <p:spPr>
          <a:xfrm>
            <a:off x="6340766" y="1400258"/>
            <a:ext cx="5370946" cy="4130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spcBef>
                <a:spcPts val="1800"/>
              </a:spcBef>
              <a:buSzPct val="100000"/>
              <a:buFont typeface="Arial"/>
              <a:buChar char="•"/>
              <a:defRPr b="1" sz="2000">
                <a:latin typeface="+mj-lt"/>
                <a:ea typeface="+mj-ea"/>
                <a:cs typeface="+mj-cs"/>
                <a:sym typeface="Helvetica"/>
              </a:defRPr>
            </a:pPr>
            <a:r>
              <a:t>Educational resources from patient advocacy groups</a:t>
            </a:r>
            <a:r>
              <a:rPr b="0"/>
              <a:t>, eg. </a:t>
            </a:r>
          </a:p>
          <a:p>
            <a:pPr>
              <a:spcBef>
                <a:spcPts val="1800"/>
              </a:spcBef>
              <a:defRPr b="1" sz="2000">
                <a:uFill>
                  <a:solidFill>
                    <a:srgbClr val="0000FF"/>
                  </a:solidFill>
                </a:uFill>
                <a:latin typeface="+mj-lt"/>
                <a:ea typeface="+mj-ea"/>
                <a:cs typeface="+mj-cs"/>
                <a:sym typeface="Helvetica"/>
              </a:defRPr>
            </a:pPr>
            <a:r>
              <a:t>Cognition after Transplant </a:t>
            </a:r>
            <a:r>
              <a:rPr b="0"/>
              <a:t>(Michael Parsons) </a:t>
            </a:r>
            <a:r>
              <a:rPr b="0" u="sng">
                <a:solidFill>
                  <a:srgbClr val="0000FF"/>
                </a:solidFill>
              </a:rPr>
              <a:t>bmtinfonet.org/</a:t>
            </a:r>
            <a:r>
              <a:rPr b="0" u="sng">
                <a:solidFill>
                  <a:srgbClr val="0000FF"/>
                </a:solidFill>
                <a:hlinkClick r:id="rId2" invalidUrl="" action="" tgtFrame="" tooltip="" history="1" highlightClick="0" endSnd="0"/>
              </a:rPr>
              <a:t>video/cognitive2020</a:t>
            </a:r>
            <a:endParaRPr u="sng"/>
          </a:p>
          <a:p>
            <a:pPr lvl="3">
              <a:spcBef>
                <a:spcPts val="1800"/>
              </a:spcBef>
              <a:defRPr b="1" sz="2000">
                <a:uFill>
                  <a:solidFill>
                    <a:srgbClr val="0000FF"/>
                  </a:solidFill>
                </a:uFill>
                <a:latin typeface="+mj-lt"/>
                <a:ea typeface="+mj-ea"/>
                <a:cs typeface="+mj-cs"/>
                <a:sym typeface="Helvetica"/>
              </a:defRPr>
            </a:pPr>
            <a:r>
              <a:t>Coping with Learning, Memory and Attention Problems after Transplant </a:t>
            </a:r>
            <a:r>
              <a:rPr b="0"/>
              <a:t>(Margaret Booth-Jones) 	</a:t>
            </a:r>
            <a:r>
              <a:rPr b="0" u="sng">
                <a:solidFill>
                  <a:srgbClr val="0000FF"/>
                </a:solidFill>
                <a:hlinkClick r:id="rId3" invalidUrl="" action="" tgtFrame="" tooltip="" history="1" highlightClick="0" endSnd="0"/>
              </a:rPr>
              <a:t>bmtinfonet.org/video/cognitive2019</a:t>
            </a:r>
            <a:endParaRPr>
              <a:solidFill>
                <a:srgbClr val="0000FF"/>
              </a:solidFill>
            </a:endParaRPr>
          </a:p>
          <a:p>
            <a:pPr marL="342900" indent="-342900">
              <a:spcBef>
                <a:spcPts val="1800"/>
              </a:spcBef>
              <a:buSzPct val="100000"/>
              <a:buFont typeface="Arial"/>
              <a:buChar char="•"/>
              <a:defRPr b="1" sz="2000">
                <a:latin typeface="+mj-lt"/>
                <a:ea typeface="+mj-ea"/>
                <a:cs typeface="+mj-cs"/>
                <a:sym typeface="Helvetica"/>
              </a:defRPr>
            </a:pPr>
            <a:r>
              <a:t>Identify contributing factors for neurocognitive impairment </a:t>
            </a:r>
            <a:r>
              <a:rPr b="0"/>
              <a:t>within clinical trials and experimental settings </a:t>
            </a:r>
            <a:r>
              <a:rPr b="0" sz="1400">
                <a:latin typeface="+mn-lt"/>
                <a:ea typeface="+mn-ea"/>
                <a:cs typeface="+mn-cs"/>
                <a:sym typeface="Calibri"/>
              </a:rPr>
              <a:t>(Jim 2012)</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Title 1"/>
          <p:cNvSpPr txBox="1"/>
          <p:nvPr>
            <p:ph type="ctrTitle"/>
          </p:nvPr>
        </p:nvSpPr>
        <p:spPr>
          <a:xfrm>
            <a:off x="2415207" y="755368"/>
            <a:ext cx="8845830" cy="3728501"/>
          </a:xfrm>
          <a:prstGeom prst="rect">
            <a:avLst/>
          </a:prstGeom>
        </p:spPr>
        <p:txBody>
          <a:bodyPr/>
          <a:lstStyle/>
          <a:p>
            <a:pPr>
              <a:defRPr sz="5400"/>
            </a:pPr>
            <a:br/>
            <a:br/>
            <a:r>
              <a:t>Survivorship and Long-Term Care</a:t>
            </a:r>
          </a:p>
        </p:txBody>
      </p:sp>
      <p:sp>
        <p:nvSpPr>
          <p:cNvPr id="358" name="Subtitle 2"/>
          <p:cNvSpPr txBox="1"/>
          <p:nvPr>
            <p:ph type="subTitle" sz="quarter" idx="1"/>
          </p:nvPr>
        </p:nvSpPr>
        <p:spPr>
          <a:xfrm>
            <a:off x="2415207" y="4863229"/>
            <a:ext cx="8845830" cy="472759"/>
          </a:xfrm>
          <a:prstGeom prst="rect">
            <a:avLst/>
          </a:prstGeom>
        </p:spPr>
        <p:txBody>
          <a:bodyPr/>
          <a:lstStyle>
            <a:lvl1pPr defTabSz="842709">
              <a:spcBef>
                <a:spcPts val="800"/>
              </a:spcBef>
              <a:defRPr sz="2000"/>
            </a:lvl1pPr>
          </a:lstStyle>
          <a:p>
            <a:pPr/>
            <a:r>
              <a:t>Chiara DeBiase, MCSP, Christina Ferraro, CNP, and Naomi Pineda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itle 1"/>
          <p:cNvSpPr txBox="1"/>
          <p:nvPr>
            <p:ph type="title"/>
          </p:nvPr>
        </p:nvSpPr>
        <p:spPr>
          <a:xfrm>
            <a:off x="2415207" y="755375"/>
            <a:ext cx="8845830" cy="3112400"/>
          </a:xfrm>
          <a:prstGeom prst="rect">
            <a:avLst/>
          </a:prstGeom>
        </p:spPr>
        <p:txBody>
          <a:bodyPr/>
          <a:lstStyle/>
          <a:p>
            <a:pPr/>
            <a:r>
              <a:t>Etiology and Prevention</a:t>
            </a:r>
          </a:p>
        </p:txBody>
      </p:sp>
      <p:sp>
        <p:nvSpPr>
          <p:cNvPr id="163" name="Text Placeholder 2"/>
          <p:cNvSpPr txBox="1"/>
          <p:nvPr>
            <p:ph type="body" sz="quarter" idx="1"/>
          </p:nvPr>
        </p:nvSpPr>
        <p:spPr>
          <a:xfrm>
            <a:off x="2415207" y="3959845"/>
            <a:ext cx="8845830" cy="472759"/>
          </a:xfrm>
          <a:prstGeom prst="rect">
            <a:avLst/>
          </a:prstGeom>
        </p:spPr>
        <p:txBody>
          <a:bodyPr/>
          <a:lstStyle/>
          <a:p>
            <a:pPr/>
            <a:r>
              <a:t>Katie Schoeppner, LICSW &amp; Michelle M. Bishop, PhD</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Menti placeholder"/>
          <p:cNvSpPr txBox="1"/>
          <p:nvPr>
            <p:ph type="ctrTitle"/>
          </p:nvPr>
        </p:nvSpPr>
        <p:spPr>
          <a:xfrm>
            <a:off x="2415207" y="755372"/>
            <a:ext cx="8845830" cy="3112405"/>
          </a:xfrm>
          <a:prstGeom prst="rect">
            <a:avLst/>
          </a:prstGeom>
        </p:spPr>
        <p:txBody>
          <a:bodyPr/>
          <a:lstStyle/>
          <a:p>
            <a:pPr/>
            <a:r>
              <a:t>Menti placeholder</a:t>
            </a:r>
          </a:p>
        </p:txBody>
      </p:sp>
      <p:sp>
        <p:nvSpPr>
          <p:cNvPr id="361" name="Double-click to edit"/>
          <p:cNvSpPr txBox="1"/>
          <p:nvPr>
            <p:ph type="subTitle" sz="quarter" idx="1"/>
          </p:nvPr>
        </p:nvSpPr>
        <p:spPr>
          <a:xfrm>
            <a:off x="2415207" y="3959845"/>
            <a:ext cx="8845830" cy="472765"/>
          </a:xfrm>
          <a:prstGeom prst="rect">
            <a:avLst/>
          </a:prstGeom>
        </p:spPr>
        <p:txBody>
          <a:bodyPr/>
          <a:lstStyle/>
          <a:p>
            <a:pP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Major Issues"/>
          <p:cNvSpPr txBox="1"/>
          <p:nvPr>
            <p:ph type="title"/>
          </p:nvPr>
        </p:nvSpPr>
        <p:spPr>
          <a:xfrm>
            <a:off x="1791729" y="234776"/>
            <a:ext cx="7898925" cy="1059996"/>
          </a:xfrm>
          <a:prstGeom prst="rect">
            <a:avLst/>
          </a:prstGeom>
        </p:spPr>
        <p:txBody>
          <a:bodyPr/>
          <a:lstStyle/>
          <a:p>
            <a:pPr/>
            <a:r>
              <a:t>Major Issues</a:t>
            </a:r>
          </a:p>
        </p:txBody>
      </p:sp>
      <p:sp>
        <p:nvSpPr>
          <p:cNvPr id="364" name="Menti Slide…"/>
          <p:cNvSpPr txBox="1"/>
          <p:nvPr>
            <p:ph type="body" idx="1"/>
          </p:nvPr>
        </p:nvSpPr>
        <p:spPr>
          <a:xfrm>
            <a:off x="838200" y="1825625"/>
            <a:ext cx="10515600" cy="4351338"/>
          </a:xfrm>
          <a:prstGeom prst="rect">
            <a:avLst/>
          </a:prstGeom>
        </p:spPr>
        <p:txBody>
          <a:bodyPr/>
          <a:lstStyle/>
          <a:p>
            <a:pPr/>
            <a:r>
              <a:t>Unique and highly complex patients</a:t>
            </a:r>
          </a:p>
          <a:p>
            <a:pPr/>
            <a:r>
              <a:t>Long term follow up screening and prevention</a:t>
            </a:r>
          </a:p>
          <a:p>
            <a:pPr lvl="1" marL="685800" indent="-228600">
              <a:spcBef>
                <a:spcPts val="500"/>
              </a:spcBef>
              <a:defRPr sz="2400"/>
            </a:pPr>
            <a:r>
              <a:t>Recommended screening and preventive practices for long-term survivors after hematopoietic cell transplantation, (Majhail, et al., 2012)</a:t>
            </a:r>
          </a:p>
          <a:p>
            <a:pPr/>
            <a:r>
              <a:t>Partnerships and responsibilities </a:t>
            </a:r>
          </a:p>
          <a:p>
            <a:pPr lvl="1" marL="685800" indent="-228600">
              <a:spcBef>
                <a:spcPts val="500"/>
              </a:spcBef>
              <a:defRPr sz="2400"/>
            </a:pPr>
            <a:r>
              <a:t>Providers and patients</a:t>
            </a:r>
          </a:p>
          <a:p>
            <a:pPr/>
            <a:r>
              <a:t>Survivorship care clinic models	</a:t>
            </a:r>
          </a:p>
          <a:p>
            <a:pPr lvl="1" marL="685800" indent="-228600">
              <a:spcBef>
                <a:spcPts val="500"/>
              </a:spcBef>
              <a:defRPr sz="2400"/>
            </a:pPr>
            <a:r>
              <a:t>Integrated, consultative, shared, transitional</a:t>
            </a:r>
          </a:p>
          <a:p>
            <a:pPr/>
            <a:r>
              <a:t>Mental health care</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Barriers"/>
          <p:cNvSpPr txBox="1"/>
          <p:nvPr>
            <p:ph type="title"/>
          </p:nvPr>
        </p:nvSpPr>
        <p:spPr>
          <a:xfrm>
            <a:off x="1791729" y="234776"/>
            <a:ext cx="7898925" cy="1059996"/>
          </a:xfrm>
          <a:prstGeom prst="rect">
            <a:avLst/>
          </a:prstGeom>
        </p:spPr>
        <p:txBody>
          <a:bodyPr/>
          <a:lstStyle/>
          <a:p>
            <a:pPr/>
            <a:r>
              <a:t>Barriers</a:t>
            </a:r>
          </a:p>
        </p:txBody>
      </p:sp>
      <p:sp>
        <p:nvSpPr>
          <p:cNvPr id="369" name="What gets in the way of addressing survivorship and long-term care issues?"/>
          <p:cNvSpPr txBox="1"/>
          <p:nvPr>
            <p:ph type="body" idx="1"/>
          </p:nvPr>
        </p:nvSpPr>
        <p:spPr>
          <a:xfrm>
            <a:off x="838200" y="1825625"/>
            <a:ext cx="10515600" cy="4351338"/>
          </a:xfrm>
          <a:prstGeom prst="rect">
            <a:avLst/>
          </a:prstGeom>
        </p:spPr>
        <p:txBody>
          <a:bodyPr/>
          <a:lstStyle/>
          <a:p>
            <a:pPr/>
            <a:r>
              <a:t># of providers who are knowledgeable </a:t>
            </a:r>
          </a:p>
          <a:p>
            <a:pPr/>
            <a:r>
              <a:t># of collaborating specialist</a:t>
            </a:r>
          </a:p>
          <a:p>
            <a:pPr/>
            <a:r>
              <a:t>Defining responsibility</a:t>
            </a:r>
          </a:p>
          <a:p>
            <a:pPr/>
            <a:r>
              <a:t>Ancillary/administrative services</a:t>
            </a:r>
          </a:p>
          <a:p>
            <a:pPr/>
            <a:r>
              <a:t>Starting up a clinic specific for BMT patients </a:t>
            </a:r>
          </a:p>
          <a:p>
            <a:pPr/>
            <a:r>
              <a:t>Distance from clinic </a:t>
            </a:r>
          </a:p>
          <a:p>
            <a:pPr/>
            <a:r>
              <a:t>Support for caregivers</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Current Standard of Care"/>
          <p:cNvSpPr txBox="1"/>
          <p:nvPr>
            <p:ph type="title"/>
          </p:nvPr>
        </p:nvSpPr>
        <p:spPr>
          <a:xfrm>
            <a:off x="1791729" y="234776"/>
            <a:ext cx="7898925" cy="1059996"/>
          </a:xfrm>
          <a:prstGeom prst="rect">
            <a:avLst/>
          </a:prstGeom>
        </p:spPr>
        <p:txBody>
          <a:bodyPr/>
          <a:lstStyle/>
          <a:p>
            <a:pPr/>
            <a:r>
              <a:t>Current Standard of Care</a:t>
            </a:r>
          </a:p>
        </p:txBody>
      </p:sp>
      <p:sp>
        <p:nvSpPr>
          <p:cNvPr id="374" name="Who…"/>
          <p:cNvSpPr txBox="1"/>
          <p:nvPr>
            <p:ph type="body" idx="1"/>
          </p:nvPr>
        </p:nvSpPr>
        <p:spPr>
          <a:xfrm>
            <a:off x="838200" y="1825625"/>
            <a:ext cx="10515600" cy="4351338"/>
          </a:xfrm>
          <a:prstGeom prst="rect">
            <a:avLst/>
          </a:prstGeom>
        </p:spPr>
        <p:txBody>
          <a:bodyPr/>
          <a:lstStyle/>
          <a:p>
            <a:pPr/>
            <a:r>
              <a:t>Recommendations for screening, surveillance and follow up</a:t>
            </a:r>
          </a:p>
          <a:p>
            <a:pPr/>
            <a:r>
              <a:t>Survivorship care clinic models	</a:t>
            </a:r>
          </a:p>
          <a:p>
            <a:pPr lvl="1" marL="685800" indent="-228600">
              <a:spcBef>
                <a:spcPts val="500"/>
              </a:spcBef>
              <a:defRPr sz="2400"/>
            </a:pPr>
            <a:r>
              <a:t>Integrated, consultative, shared, transitional</a:t>
            </a:r>
          </a:p>
          <a:p>
            <a:pPr/>
            <a:r>
              <a:t>Team approaches </a:t>
            </a:r>
          </a:p>
          <a:p>
            <a:pPr lvl="1" marL="685800" indent="-228600">
              <a:spcBef>
                <a:spcPts val="500"/>
              </a:spcBef>
              <a:defRPr sz="2400"/>
            </a:pPr>
            <a:r>
              <a:t>Utilize all resources, RN, SW, APP, MD, psych, pharmD</a:t>
            </a:r>
          </a:p>
          <a:p>
            <a:pPr/>
            <a:r>
              <a:t>Treatment summary and care plans </a:t>
            </a:r>
          </a:p>
          <a:p>
            <a:pPr lvl="1" marL="685800" indent="-228600">
              <a:spcBef>
                <a:spcPts val="500"/>
              </a:spcBef>
              <a:defRPr sz="2400"/>
            </a:pPr>
            <a:r>
              <a:t>Review past and current treatment, establish plan for surveillance and monitoring for late effects</a:t>
            </a:r>
          </a:p>
          <a:p>
            <a:pPr/>
            <a:r>
              <a:t>Standard GVHD assessments </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Gaps and Unmet Needs"/>
          <p:cNvSpPr txBox="1"/>
          <p:nvPr>
            <p:ph type="title"/>
          </p:nvPr>
        </p:nvSpPr>
        <p:spPr>
          <a:xfrm>
            <a:off x="1791729" y="234776"/>
            <a:ext cx="7898925" cy="1059996"/>
          </a:xfrm>
          <a:prstGeom prst="rect">
            <a:avLst/>
          </a:prstGeom>
        </p:spPr>
        <p:txBody>
          <a:bodyPr/>
          <a:lstStyle/>
          <a:p>
            <a:pPr/>
            <a:r>
              <a:t>Gaps and Unmet Needs</a:t>
            </a:r>
          </a:p>
        </p:txBody>
      </p:sp>
      <p:sp>
        <p:nvSpPr>
          <p:cNvPr id="379" name="What do providers, researchers, clinicians, etc. need to know to improve this?"/>
          <p:cNvSpPr txBox="1"/>
          <p:nvPr>
            <p:ph type="body" idx="1"/>
          </p:nvPr>
        </p:nvSpPr>
        <p:spPr>
          <a:xfrm>
            <a:off x="838200" y="1825625"/>
            <a:ext cx="10515600" cy="4351338"/>
          </a:xfrm>
          <a:prstGeom prst="rect">
            <a:avLst/>
          </a:prstGeom>
        </p:spPr>
        <p:txBody>
          <a:bodyPr/>
          <a:lstStyle/>
          <a:p>
            <a:pPr/>
            <a:r>
              <a:t>Outside providers need to be comfortable with BMT survivors </a:t>
            </a:r>
          </a:p>
          <a:p>
            <a:pPr lvl="1" marL="685800" indent="-228600">
              <a:spcBef>
                <a:spcPts val="500"/>
              </a:spcBef>
              <a:defRPr sz="2400"/>
            </a:pPr>
            <a:r>
              <a:t>Increase educate, establish teams/relationships</a:t>
            </a:r>
          </a:p>
          <a:p>
            <a:pPr/>
            <a:r>
              <a:t>Fertility prior to transplant and post transplant</a:t>
            </a:r>
          </a:p>
          <a:p>
            <a:pPr/>
            <a:r>
              <a:t>Sexual health care</a:t>
            </a:r>
          </a:p>
          <a:p>
            <a:pPr/>
            <a:r>
              <a:t>Mental health support before, during and after transplant</a:t>
            </a:r>
          </a:p>
          <a:p>
            <a:pPr lvl="1" marL="685800" indent="-228600">
              <a:spcBef>
                <a:spcPts val="500"/>
              </a:spcBef>
              <a:defRPr sz="2400"/>
            </a:pPr>
            <a:r>
              <a:t>Depression</a:t>
            </a:r>
          </a:p>
          <a:p>
            <a:pPr lvl="1" marL="685800" indent="-228600">
              <a:spcBef>
                <a:spcPts val="500"/>
              </a:spcBef>
              <a:defRPr sz="2400"/>
            </a:pPr>
            <a:r>
              <a:t>Anxiety</a:t>
            </a:r>
          </a:p>
          <a:p>
            <a:pPr lvl="1" marL="685800" indent="-228600">
              <a:spcBef>
                <a:spcPts val="500"/>
              </a:spcBef>
              <a:defRPr sz="2400"/>
            </a:pPr>
            <a:r>
              <a:t>PTSD</a:t>
            </a:r>
          </a:p>
          <a:p>
            <a:pPr lvl="1" marL="685800" indent="-228600">
              <a:spcBef>
                <a:spcPts val="500"/>
              </a:spcBef>
              <a:defRPr sz="2400"/>
            </a:pPr>
            <a:r>
              <a:t>Grief </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Solutions and Suggestions"/>
          <p:cNvSpPr txBox="1"/>
          <p:nvPr>
            <p:ph type="title"/>
          </p:nvPr>
        </p:nvSpPr>
        <p:spPr>
          <a:xfrm>
            <a:off x="1791729" y="234776"/>
            <a:ext cx="7898925" cy="1059996"/>
          </a:xfrm>
          <a:prstGeom prst="rect">
            <a:avLst/>
          </a:prstGeom>
        </p:spPr>
        <p:txBody>
          <a:bodyPr/>
          <a:lstStyle/>
          <a:p>
            <a:pPr/>
            <a:r>
              <a:t>Solutions and Suggestions</a:t>
            </a:r>
          </a:p>
        </p:txBody>
      </p:sp>
      <p:sp>
        <p:nvSpPr>
          <p:cNvPr id="384" name="magic wand question…"/>
          <p:cNvSpPr txBox="1"/>
          <p:nvPr>
            <p:ph type="body" idx="1"/>
          </p:nvPr>
        </p:nvSpPr>
        <p:spPr>
          <a:xfrm>
            <a:off x="838200" y="1825625"/>
            <a:ext cx="10515600" cy="4351338"/>
          </a:xfrm>
          <a:prstGeom prst="rect">
            <a:avLst/>
          </a:prstGeom>
        </p:spPr>
        <p:txBody>
          <a:bodyPr/>
          <a:lstStyle/>
          <a:p>
            <a:pPr>
              <a:lnSpc>
                <a:spcPct val="81000"/>
              </a:lnSpc>
              <a:defRPr sz="2500"/>
            </a:pPr>
            <a:r>
              <a:t>More mental health care support prior, during and post transplant</a:t>
            </a:r>
          </a:p>
          <a:p>
            <a:pPr lvl="1" marL="685800" indent="-228600">
              <a:lnSpc>
                <a:spcPct val="81000"/>
              </a:lnSpc>
              <a:spcBef>
                <a:spcPts val="500"/>
              </a:spcBef>
              <a:defRPr sz="2200"/>
            </a:pPr>
            <a:r>
              <a:t>Long term follow up care with mental health providers</a:t>
            </a:r>
          </a:p>
          <a:p>
            <a:pPr>
              <a:lnSpc>
                <a:spcPct val="81000"/>
              </a:lnSpc>
              <a:defRPr sz="2500"/>
            </a:pPr>
            <a:r>
              <a:t>More fertility and mental health counseling prior to transplant</a:t>
            </a:r>
          </a:p>
          <a:p>
            <a:pPr>
              <a:lnSpc>
                <a:spcPct val="81000"/>
              </a:lnSpc>
              <a:defRPr sz="2500"/>
            </a:pPr>
            <a:r>
              <a:t>Increase education for PCP, ED and other community providers on GVHD and late effects of treatment</a:t>
            </a:r>
          </a:p>
          <a:p>
            <a:pPr>
              <a:lnSpc>
                <a:spcPct val="81000"/>
              </a:lnSpc>
              <a:defRPr sz="2500"/>
            </a:pPr>
            <a:r>
              <a:t>Financial assistance for patients and caregivers</a:t>
            </a:r>
          </a:p>
          <a:p>
            <a:pPr>
              <a:lnSpc>
                <a:spcPct val="81000"/>
              </a:lnSpc>
              <a:defRPr sz="2500"/>
            </a:pPr>
            <a:r>
              <a:t>More effective side effect management including pain control</a:t>
            </a:r>
          </a:p>
          <a:p>
            <a:pPr>
              <a:lnSpc>
                <a:spcPct val="81000"/>
              </a:lnSpc>
              <a:defRPr sz="2500"/>
            </a:pPr>
            <a:r>
              <a:t>Improve GVHD treatments and identifying those patients with increase </a:t>
            </a:r>
          </a:p>
          <a:p>
            <a:pPr>
              <a:lnSpc>
                <a:spcPct val="81000"/>
              </a:lnSpc>
              <a:defRPr sz="2500"/>
            </a:pPr>
            <a:r>
              <a:t>Establish a minimal required survivorship plan for all centers</a:t>
            </a:r>
          </a:p>
          <a:p>
            <a:pPr>
              <a:lnSpc>
                <a:spcPct val="81000"/>
              </a:lnSpc>
              <a:defRPr sz="2500"/>
            </a:pPr>
            <a:r>
              <a:t>Integrate virtual/telemedicine into long term care</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Menti Discussion"/>
          <p:cNvSpPr txBox="1"/>
          <p:nvPr>
            <p:ph type="ctrTitle"/>
          </p:nvPr>
        </p:nvSpPr>
        <p:spPr>
          <a:xfrm>
            <a:off x="2415207" y="755372"/>
            <a:ext cx="8845830" cy="3112405"/>
          </a:xfrm>
          <a:prstGeom prst="rect">
            <a:avLst/>
          </a:prstGeom>
        </p:spPr>
        <p:txBody>
          <a:bodyPr/>
          <a:lstStyle/>
          <a:p>
            <a:pPr/>
            <a:r>
              <a:t>Menti Discussion</a:t>
            </a:r>
          </a:p>
        </p:txBody>
      </p:sp>
      <p:sp>
        <p:nvSpPr>
          <p:cNvPr id="389" name="Double-click to edit"/>
          <p:cNvSpPr txBox="1"/>
          <p:nvPr>
            <p:ph type="subTitle" sz="quarter" idx="1"/>
          </p:nvPr>
        </p:nvSpPr>
        <p:spPr>
          <a:xfrm>
            <a:off x="2415207" y="3959845"/>
            <a:ext cx="8845830" cy="472765"/>
          </a:xfrm>
          <a:prstGeom prst="rect">
            <a:avLst/>
          </a:prstGeom>
        </p:spPr>
        <p:txBody>
          <a:bodyPr/>
          <a:lstStyle/>
          <a:p>
            <a:pP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 name="Open Discussion"/>
          <p:cNvSpPr txBox="1"/>
          <p:nvPr>
            <p:ph type="ctrTitle"/>
          </p:nvPr>
        </p:nvSpPr>
        <p:spPr>
          <a:xfrm>
            <a:off x="2415207" y="755372"/>
            <a:ext cx="8845830" cy="3112405"/>
          </a:xfrm>
          <a:prstGeom prst="rect">
            <a:avLst/>
          </a:prstGeom>
        </p:spPr>
        <p:txBody>
          <a:bodyPr/>
          <a:lstStyle/>
          <a:p>
            <a:pPr/>
            <a:r>
              <a:t>Open Discussion </a:t>
            </a:r>
          </a:p>
        </p:txBody>
      </p:sp>
      <p:sp>
        <p:nvSpPr>
          <p:cNvPr id="392" name="Question and Answer Session"/>
          <p:cNvSpPr txBox="1"/>
          <p:nvPr>
            <p:ph type="subTitle" sz="quarter" idx="1"/>
          </p:nvPr>
        </p:nvSpPr>
        <p:spPr>
          <a:xfrm>
            <a:off x="2415207" y="3959845"/>
            <a:ext cx="8845830" cy="472765"/>
          </a:xfrm>
          <a:prstGeom prst="rect">
            <a:avLst/>
          </a:prstGeom>
        </p:spPr>
        <p:txBody>
          <a:bodyPr/>
          <a:lstStyle/>
          <a:p>
            <a:pPr/>
            <a:r>
              <a:t>Question and Answer Session</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Q &amp; A Session"/>
          <p:cNvSpPr txBox="1"/>
          <p:nvPr>
            <p:ph type="title"/>
          </p:nvPr>
        </p:nvSpPr>
        <p:spPr>
          <a:xfrm>
            <a:off x="1791729" y="234776"/>
            <a:ext cx="7898925" cy="1059996"/>
          </a:xfrm>
          <a:prstGeom prst="rect">
            <a:avLst/>
          </a:prstGeom>
        </p:spPr>
        <p:txBody>
          <a:bodyPr/>
          <a:lstStyle/>
          <a:p>
            <a:pPr/>
            <a:r>
              <a:t>Q &amp; A Session</a:t>
            </a:r>
          </a:p>
        </p:txBody>
      </p:sp>
      <p:sp>
        <p:nvSpPr>
          <p:cNvPr id="395" name="For additional and/or personal questions regarding yourself or a loved one, please email:…"/>
          <p:cNvSpPr txBox="1"/>
          <p:nvPr>
            <p:ph type="body" idx="1"/>
          </p:nvPr>
        </p:nvSpPr>
        <p:spPr>
          <a:xfrm>
            <a:off x="838200" y="1825625"/>
            <a:ext cx="10515600" cy="4351338"/>
          </a:xfrm>
          <a:prstGeom prst="rect">
            <a:avLst/>
          </a:prstGeom>
        </p:spPr>
        <p:txBody>
          <a:bodyPr/>
          <a:lstStyle/>
          <a:p>
            <a:pPr marL="0" indent="0" algn="ctr" defTabSz="896111">
              <a:spcBef>
                <a:spcPts val="900"/>
              </a:spcBef>
              <a:buSzTx/>
              <a:buNone/>
              <a:defRPr sz="4600"/>
            </a:pPr>
            <a:r>
              <a:t>For additional and/or personal questions regarding yourself or a loved one, please email:</a:t>
            </a:r>
          </a:p>
          <a:p>
            <a:pPr marL="0" indent="0" algn="ctr" defTabSz="896111">
              <a:spcBef>
                <a:spcPts val="900"/>
              </a:spcBef>
              <a:buSzTx/>
              <a:buNone/>
              <a:defRPr sz="4600"/>
            </a:pPr>
          </a:p>
          <a:p>
            <a:pPr marL="0" indent="0" algn="ctr" defTabSz="896111">
              <a:spcBef>
                <a:spcPts val="900"/>
              </a:spcBef>
              <a:buSzTx/>
              <a:buNone/>
              <a:defRPr sz="4600" u="sng">
                <a:solidFill>
                  <a:srgbClr val="0000FF"/>
                </a:solidFill>
                <a:uFill>
                  <a:solidFill>
                    <a:srgbClr val="0000FF"/>
                  </a:solidFill>
                </a:uFill>
              </a:defRPr>
            </a:pPr>
            <a:r>
              <a:rPr>
                <a:hlinkClick r:id="rId2" invalidUrl="" action="" tgtFrame="" tooltip="" history="1" highlightClick="0" endSnd="0"/>
              </a:rPr>
              <a:t>CGVHD2020@mail.nih.gov</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Thank you!"/>
          <p:cNvSpPr txBox="1"/>
          <p:nvPr>
            <p:ph type="title"/>
          </p:nvPr>
        </p:nvSpPr>
        <p:spPr>
          <a:xfrm>
            <a:off x="1791729" y="234776"/>
            <a:ext cx="7898925" cy="1059996"/>
          </a:xfrm>
          <a:prstGeom prst="rect">
            <a:avLst/>
          </a:prstGeom>
        </p:spPr>
        <p:txBody>
          <a:bodyPr/>
          <a:lstStyle>
            <a:lvl1pPr algn="ctr"/>
          </a:lstStyle>
          <a:p>
            <a:pPr/>
            <a:r>
              <a:t>Thank you!</a:t>
            </a:r>
          </a:p>
        </p:txBody>
      </p:sp>
      <p:sp>
        <p:nvSpPr>
          <p:cNvPr id="398" name="Please consider joining the International GVHD Patient and Caregiver Network by sending your contact information to:…"/>
          <p:cNvSpPr txBox="1"/>
          <p:nvPr>
            <p:ph type="body" idx="1"/>
          </p:nvPr>
        </p:nvSpPr>
        <p:spPr>
          <a:xfrm>
            <a:off x="838200" y="1825625"/>
            <a:ext cx="10515600" cy="4351338"/>
          </a:xfrm>
          <a:prstGeom prst="rect">
            <a:avLst/>
          </a:prstGeom>
        </p:spPr>
        <p:txBody>
          <a:bodyPr/>
          <a:lstStyle/>
          <a:p>
            <a:pPr marL="0" indent="0" algn="ctr">
              <a:buSzTx/>
              <a:buNone/>
              <a:defRPr sz="4700"/>
            </a:pPr>
            <a:r>
              <a:t>Please consider joining the International GVHD Patient and Caregiver Network by sending your contact information to: </a:t>
            </a:r>
          </a:p>
          <a:p>
            <a:pPr marL="0" indent="0" algn="ctr">
              <a:buSzTx/>
              <a:buNone/>
              <a:defRPr sz="4700" u="sng">
                <a:solidFill>
                  <a:srgbClr val="0000FF"/>
                </a:solidFill>
                <a:uFill>
                  <a:solidFill>
                    <a:srgbClr val="0000FF"/>
                  </a:solidFill>
                </a:uFill>
              </a:defRPr>
            </a:pPr>
            <a:r>
              <a:rPr>
                <a:hlinkClick r:id="rId2" invalidUrl="" action="" tgtFrame="" tooltip="" history="1" highlightClick="0" endSnd="0"/>
              </a:rPr>
              <a:t>meredith@cowdenfoundation.org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Etiology &amp; Prevention"/>
          <p:cNvSpPr txBox="1"/>
          <p:nvPr>
            <p:ph type="title"/>
          </p:nvPr>
        </p:nvSpPr>
        <p:spPr>
          <a:xfrm>
            <a:off x="1791729" y="234776"/>
            <a:ext cx="7898925" cy="1059996"/>
          </a:xfrm>
          <a:prstGeom prst="rect">
            <a:avLst/>
          </a:prstGeom>
        </p:spPr>
        <p:txBody>
          <a:bodyPr/>
          <a:lstStyle/>
          <a:p>
            <a:pPr/>
            <a:r>
              <a:t>Etiology and Prevention: </a:t>
            </a:r>
            <a:br/>
            <a:r>
              <a:t>Synopsis of Manuscript </a:t>
            </a:r>
          </a:p>
        </p:txBody>
      </p:sp>
      <p:sp>
        <p:nvSpPr>
          <p:cNvPr id="166" name="Synopsis of Manuscript"/>
          <p:cNvSpPr txBox="1"/>
          <p:nvPr>
            <p:ph type="body" idx="1"/>
          </p:nvPr>
        </p:nvSpPr>
        <p:spPr>
          <a:xfrm>
            <a:off x="531305" y="1760195"/>
            <a:ext cx="10168364" cy="4331847"/>
          </a:xfrm>
          <a:prstGeom prst="rect">
            <a:avLst/>
          </a:prstGeom>
        </p:spPr>
        <p:txBody>
          <a:bodyPr/>
          <a:lstStyle/>
          <a:p>
            <a:pPr marL="457200" indent="-457200">
              <a:lnSpc>
                <a:spcPct val="100000"/>
              </a:lnSpc>
              <a:defRPr sz="2400"/>
            </a:pPr>
            <a:r>
              <a:t>Moderate to severe cGVHD can be debilitating &amp; deadly, needs to be prevented</a:t>
            </a:r>
          </a:p>
          <a:p>
            <a:pPr marL="457200" indent="-457200">
              <a:lnSpc>
                <a:spcPct val="100000"/>
              </a:lnSpc>
              <a:defRPr sz="2400"/>
            </a:pPr>
            <a:r>
              <a:t>We have some effective prevention strategies, but further research is needed</a:t>
            </a:r>
          </a:p>
          <a:p>
            <a:pPr marL="457200" indent="-457200">
              <a:lnSpc>
                <a:spcPct val="100000"/>
              </a:lnSpc>
              <a:defRPr sz="2400"/>
            </a:pPr>
            <a:r>
              <a:t>We need to find balance between decreasing cGVHD while maintaining the GVT effect to prevent relapse</a:t>
            </a:r>
          </a:p>
          <a:p>
            <a:pPr marL="457200" indent="-457200">
              <a:lnSpc>
                <a:spcPct val="100000"/>
              </a:lnSpc>
              <a:defRPr sz="2400"/>
            </a:pPr>
            <a:r>
              <a:t>Goal is to achieve the highest GVT effect with the minimum cGVHD</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Resources"/>
          <p:cNvSpPr txBox="1"/>
          <p:nvPr>
            <p:ph type="ctrTitle"/>
          </p:nvPr>
        </p:nvSpPr>
        <p:spPr>
          <a:xfrm>
            <a:off x="2415207" y="755372"/>
            <a:ext cx="8845830" cy="3112405"/>
          </a:xfrm>
          <a:prstGeom prst="rect">
            <a:avLst/>
          </a:prstGeom>
        </p:spPr>
        <p:txBody>
          <a:bodyPr/>
          <a:lstStyle/>
          <a:p>
            <a:pPr/>
            <a:r>
              <a:t>Resources</a:t>
            </a:r>
          </a:p>
        </p:txBody>
      </p:sp>
      <p:sp>
        <p:nvSpPr>
          <p:cNvPr id="401" name="Patients and Caregivers"/>
          <p:cNvSpPr txBox="1"/>
          <p:nvPr>
            <p:ph type="subTitle" sz="quarter" idx="1"/>
          </p:nvPr>
        </p:nvSpPr>
        <p:spPr>
          <a:xfrm>
            <a:off x="2415207" y="3959845"/>
            <a:ext cx="8845830" cy="472765"/>
          </a:xfrm>
          <a:prstGeom prst="rect">
            <a:avLst/>
          </a:prstGeom>
        </p:spPr>
        <p:txBody>
          <a:bodyPr/>
          <a:lstStyle/>
          <a:p>
            <a:pPr/>
            <a:r>
              <a:t>Patients and Caregivers</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Websites with information about GVHD"/>
          <p:cNvSpPr txBox="1"/>
          <p:nvPr>
            <p:ph type="title"/>
          </p:nvPr>
        </p:nvSpPr>
        <p:spPr>
          <a:xfrm>
            <a:off x="1791729" y="234776"/>
            <a:ext cx="7898925" cy="1059996"/>
          </a:xfrm>
          <a:prstGeom prst="rect">
            <a:avLst/>
          </a:prstGeom>
        </p:spPr>
        <p:txBody>
          <a:bodyPr/>
          <a:lstStyle/>
          <a:p>
            <a:pPr/>
            <a:r>
              <a:t>Websites with information about GVHD</a:t>
            </a:r>
          </a:p>
        </p:txBody>
      </p:sp>
      <p:sp>
        <p:nvSpPr>
          <p:cNvPr id="404" name="Be the Match®, www.bethematch.org/patient…"/>
          <p:cNvSpPr txBox="1"/>
          <p:nvPr>
            <p:ph type="body" idx="1"/>
          </p:nvPr>
        </p:nvSpPr>
        <p:spPr>
          <a:xfrm>
            <a:off x="838200" y="1373814"/>
            <a:ext cx="10515600" cy="5365309"/>
          </a:xfrm>
          <a:prstGeom prst="rect">
            <a:avLst/>
          </a:prstGeom>
        </p:spPr>
        <p:txBody>
          <a:bodyPr/>
          <a:lstStyle/>
          <a:p>
            <a:pPr marL="434340" indent="-217170" defTabSz="434340">
              <a:lnSpc>
                <a:spcPct val="135000"/>
              </a:lnSpc>
              <a:spcBef>
                <a:spcPts val="700"/>
              </a:spcBef>
              <a:buFont typeface="Symbol"/>
              <a:buChar char="·"/>
              <a:defRPr b="1" sz="1600">
                <a:uFill>
                  <a:solidFill>
                    <a:srgbClr val="000000"/>
                  </a:solidFill>
                </a:uFill>
              </a:defRPr>
            </a:pPr>
            <a:r>
              <a:t>Be the Match®, </a:t>
            </a:r>
            <a:r>
              <a:rPr b="0" u="sng">
                <a:solidFill>
                  <a:srgbClr val="0000FF"/>
                </a:solidFill>
                <a:uFill>
                  <a:solidFill>
                    <a:srgbClr val="0000FF"/>
                  </a:solidFill>
                </a:uFill>
                <a:hlinkClick r:id="rId2" invalidUrl="" action="" tgtFrame="" tooltip="" history="1" highlightClick="0" endSnd="0"/>
              </a:rPr>
              <a:t>www.bethematch.org/patient</a:t>
            </a:r>
            <a:r>
              <a:rPr b="0">
                <a:solidFill>
                  <a:srgbClr val="0563C1"/>
                </a:solidFill>
              </a:rPr>
              <a:t> </a:t>
            </a:r>
          </a:p>
          <a:p>
            <a:pPr marL="434340" indent="-217170" defTabSz="434340">
              <a:lnSpc>
                <a:spcPct val="135000"/>
              </a:lnSpc>
              <a:spcBef>
                <a:spcPts val="700"/>
              </a:spcBef>
              <a:buFont typeface="Symbol"/>
              <a:buChar char="·"/>
              <a:defRPr b="1" sz="1600">
                <a:uFill>
                  <a:solidFill>
                    <a:srgbClr val="000000"/>
                  </a:solidFill>
                </a:uFill>
              </a:defRPr>
            </a:pPr>
            <a:r>
              <a:t>BMT InfoNet (Blood &amp; Marrow Transplant Information Network), </a:t>
            </a:r>
            <a:r>
              <a:rPr b="0" u="sng">
                <a:solidFill>
                  <a:srgbClr val="0000FF"/>
                </a:solidFill>
                <a:uFill>
                  <a:solidFill>
                    <a:srgbClr val="0000FF"/>
                  </a:solidFill>
                </a:uFill>
                <a:hlinkClick r:id="rId3" invalidUrl="" action="" tgtFrame="" tooltip="" history="1" highlightClick="0" endSnd="0"/>
              </a:rPr>
              <a:t>www.bmtinfonet.org</a:t>
            </a:r>
            <a:r>
              <a:rPr b="0"/>
              <a:t> </a:t>
            </a:r>
          </a:p>
          <a:p>
            <a:pPr marL="434340" indent="-217170" defTabSz="434340">
              <a:lnSpc>
                <a:spcPct val="135000"/>
              </a:lnSpc>
              <a:spcBef>
                <a:spcPts val="700"/>
              </a:spcBef>
              <a:buFont typeface="Symbol"/>
              <a:buChar char="·"/>
              <a:defRPr b="1" sz="1600">
                <a:uFill>
                  <a:solidFill>
                    <a:srgbClr val="000000"/>
                  </a:solidFill>
                </a:uFill>
              </a:defRPr>
            </a:pPr>
            <a:r>
              <a:t>nbmtLINK (National Bone Marrow Transplant Link), </a:t>
            </a:r>
            <a:r>
              <a:rPr b="0" u="sng">
                <a:solidFill>
                  <a:srgbClr val="0000FF"/>
                </a:solidFill>
                <a:uFill>
                  <a:solidFill>
                    <a:srgbClr val="0000FF"/>
                  </a:solidFill>
                </a:uFill>
                <a:hlinkClick r:id="rId4" invalidUrl="" action="" tgtFrame="" tooltip="" history="1" highlightClick="0" endSnd="0"/>
              </a:rPr>
              <a:t>www.nbmttlink.org</a:t>
            </a:r>
          </a:p>
          <a:p>
            <a:pPr marL="434340" indent="-217170" defTabSz="434340">
              <a:lnSpc>
                <a:spcPct val="135000"/>
              </a:lnSpc>
              <a:spcBef>
                <a:spcPts val="700"/>
              </a:spcBef>
              <a:buFont typeface="Symbol"/>
              <a:buChar char="·"/>
              <a:defRPr b="1" sz="1600">
                <a:uFill>
                  <a:solidFill>
                    <a:srgbClr val="000000"/>
                  </a:solidFill>
                </a:uFill>
              </a:defRPr>
            </a:pPr>
            <a:r>
              <a:t>Leukemia &amp; Lymphoma Society, </a:t>
            </a:r>
            <a:r>
              <a:rPr b="0" u="sng">
                <a:solidFill>
                  <a:srgbClr val="0000FF"/>
                </a:solidFill>
                <a:uFill>
                  <a:solidFill>
                    <a:srgbClr val="0000FF"/>
                  </a:solidFill>
                </a:uFill>
                <a:hlinkClick r:id="rId5" invalidUrl="" action="" tgtFrame="" tooltip="" history="1" highlightClick="0" endSnd="0"/>
              </a:rPr>
              <a:t>www.lls.org</a:t>
            </a:r>
          </a:p>
          <a:p>
            <a:pPr marL="434340" indent="-217170" defTabSz="434340">
              <a:lnSpc>
                <a:spcPct val="135000"/>
              </a:lnSpc>
              <a:spcBef>
                <a:spcPts val="700"/>
              </a:spcBef>
              <a:buFont typeface="Symbol"/>
              <a:buChar char="·"/>
              <a:defRPr b="1" sz="1600">
                <a:uFill>
                  <a:solidFill>
                    <a:srgbClr val="000000"/>
                  </a:solidFill>
                </a:uFill>
              </a:defRPr>
            </a:pPr>
            <a:r>
              <a:t>Aplastic Anemia and MDS International Foundation, </a:t>
            </a:r>
            <a:r>
              <a:rPr b="0" u="sng">
                <a:solidFill>
                  <a:srgbClr val="0000FF"/>
                </a:solidFill>
                <a:uFill>
                  <a:solidFill>
                    <a:srgbClr val="0000FF"/>
                  </a:solidFill>
                </a:uFill>
                <a:hlinkClick r:id="rId6" invalidUrl="" action="" tgtFrame="" tooltip="" history="1" highlightClick="0" endSnd="0"/>
              </a:rPr>
              <a:t>www.aamds.org</a:t>
            </a:r>
            <a:r>
              <a:rPr b="0"/>
              <a:t> </a:t>
            </a:r>
          </a:p>
          <a:p>
            <a:pPr marL="434340" indent="-217170" defTabSz="434340">
              <a:lnSpc>
                <a:spcPct val="135000"/>
              </a:lnSpc>
              <a:spcBef>
                <a:spcPts val="700"/>
              </a:spcBef>
              <a:buFont typeface="Symbol"/>
              <a:buChar char="·"/>
              <a:defRPr b="1" sz="1600">
                <a:uFill>
                  <a:solidFill>
                    <a:srgbClr val="000000"/>
                  </a:solidFill>
                </a:uFill>
              </a:defRPr>
            </a:pPr>
            <a:r>
              <a:t>National Cancer Institute, </a:t>
            </a:r>
            <a:r>
              <a:rPr b="0" u="sng">
                <a:solidFill>
                  <a:srgbClr val="0000FF"/>
                </a:solidFill>
                <a:uFill>
                  <a:solidFill>
                    <a:srgbClr val="0000FF"/>
                  </a:solidFill>
                </a:uFill>
                <a:hlinkClick r:id="rId7" invalidUrl="" action="" tgtFrame="" tooltip="" history="1" highlightClick="0" endSnd="0"/>
              </a:rPr>
              <a:t>www.cancer.gov</a:t>
            </a:r>
            <a:r>
              <a:rPr b="0"/>
              <a:t> </a:t>
            </a:r>
          </a:p>
          <a:p>
            <a:pPr marL="434340" indent="-217170" defTabSz="434340">
              <a:lnSpc>
                <a:spcPct val="135000"/>
              </a:lnSpc>
              <a:spcBef>
                <a:spcPts val="700"/>
              </a:spcBef>
              <a:buFont typeface="Symbol"/>
              <a:buChar char="·"/>
              <a:defRPr b="1" sz="1600">
                <a:uFill>
                  <a:solidFill>
                    <a:srgbClr val="000000"/>
                  </a:solidFill>
                </a:uFill>
              </a:defRPr>
            </a:pPr>
            <a:r>
              <a:t>Post-transplant screening and preventive practices, </a:t>
            </a:r>
            <a:r>
              <a:rPr b="0" u="sng">
                <a:solidFill>
                  <a:srgbClr val="0000FF"/>
                </a:solidFill>
                <a:uFill>
                  <a:solidFill>
                    <a:srgbClr val="0000FF"/>
                  </a:solidFill>
                </a:uFill>
                <a:hlinkClick r:id="rId8" invalidUrl="" action="" tgtFrame="" tooltip="" history="1" highlightClick="0" endSnd="0"/>
              </a:rPr>
              <a:t>http://www.cibmtr.org/ReferenceCenter/Patient/Guidelines/pages/index.aspx</a:t>
            </a:r>
          </a:p>
          <a:p>
            <a:pPr marL="434340" indent="-217170" defTabSz="434340">
              <a:lnSpc>
                <a:spcPct val="135000"/>
              </a:lnSpc>
              <a:spcBef>
                <a:spcPts val="700"/>
              </a:spcBef>
              <a:buFont typeface="Symbol"/>
              <a:buChar char="·"/>
              <a:defRPr b="1" sz="1600">
                <a:uFill>
                  <a:solidFill>
                    <a:srgbClr val="000000"/>
                  </a:solidFill>
                </a:uFill>
              </a:defRPr>
            </a:pPr>
            <a:r>
              <a:t>Meredith A Cowden Foundation, </a:t>
            </a:r>
            <a:r>
              <a:rPr b="0" u="sng">
                <a:solidFill>
                  <a:srgbClr val="0000FF"/>
                </a:solidFill>
                <a:uFill>
                  <a:solidFill>
                    <a:srgbClr val="0000FF"/>
                  </a:solidFill>
                </a:uFill>
                <a:hlinkClick r:id="rId9" invalidUrl="" action="" tgtFrame="" tooltip="" history="1" highlightClick="0" endSnd="0"/>
              </a:rPr>
              <a:t>https://cowdenfoundation.org/</a:t>
            </a:r>
            <a:endParaRPr>
              <a:solidFill>
                <a:srgbClr val="0563C1"/>
              </a:solidFill>
            </a:endParaRPr>
          </a:p>
          <a:p>
            <a:pPr marL="434340" indent="-217170" defTabSz="434340">
              <a:lnSpc>
                <a:spcPct val="135000"/>
              </a:lnSpc>
              <a:spcBef>
                <a:spcPts val="700"/>
              </a:spcBef>
              <a:buFont typeface="Symbol"/>
              <a:buChar char="·"/>
              <a:defRPr b="1" sz="1600">
                <a:uFill>
                  <a:solidFill>
                    <a:srgbClr val="000000"/>
                  </a:solidFill>
                </a:uFill>
              </a:defRPr>
            </a:pPr>
            <a:r>
              <a:t>France Lymphome Espoir</a:t>
            </a:r>
            <a:r>
              <a:rPr sz="1700">
                <a:uFill>
                  <a:solidFill>
                    <a:srgbClr val="0563C1"/>
                  </a:solidFill>
                </a:uFill>
              </a:rPr>
              <a:t>, </a:t>
            </a:r>
            <a:r>
              <a:rPr b="0" u="sng">
                <a:solidFill>
                  <a:srgbClr val="0000FF"/>
                </a:solidFill>
                <a:uFill>
                  <a:solidFill>
                    <a:srgbClr val="0000FF"/>
                  </a:solidFill>
                </a:uFill>
                <a:hlinkClick r:id="rId10" invalidUrl="" action="" tgtFrame="" tooltip="" history="1" highlightClick="0" endSnd="0"/>
              </a:rPr>
              <a:t>https://www.francelymphomeespoir.fr</a:t>
            </a:r>
          </a:p>
          <a:p>
            <a:pPr marL="434340" indent="-217170" defTabSz="434340">
              <a:lnSpc>
                <a:spcPct val="135000"/>
              </a:lnSpc>
              <a:spcBef>
                <a:spcPts val="700"/>
              </a:spcBef>
              <a:buFont typeface="Symbol"/>
              <a:buChar char="·"/>
              <a:defRPr b="1" sz="1600">
                <a:uFill>
                  <a:solidFill>
                    <a:srgbClr val="000000"/>
                  </a:solidFill>
                </a:uFill>
              </a:defRPr>
            </a:pPr>
            <a:r>
              <a:t>Anthony Nolan, </a:t>
            </a:r>
            <a:r>
              <a:rPr b="0" u="sng">
                <a:solidFill>
                  <a:srgbClr val="0000FF"/>
                </a:solidFill>
                <a:uFill>
                  <a:solidFill>
                    <a:srgbClr val="0000FF"/>
                  </a:solidFill>
                </a:uFill>
                <a:hlinkClick r:id="rId11" invalidUrl="" action="" tgtFrame="" tooltip="" history="1" highlightClick="0" endSnd="0"/>
              </a:rPr>
              <a:t>https://www.anthonynolan.org/patients-and-families</a:t>
            </a:r>
            <a:r>
              <a:rPr b="0">
                <a:solidFill>
                  <a:srgbClr val="0563C1"/>
                </a:solidFill>
              </a:rPr>
              <a:t> </a:t>
            </a:r>
          </a:p>
          <a:p>
            <a:pPr marL="434340" indent="-217170" defTabSz="434340">
              <a:lnSpc>
                <a:spcPct val="135000"/>
              </a:lnSpc>
              <a:spcBef>
                <a:spcPts val="700"/>
              </a:spcBef>
              <a:buFont typeface="Symbol"/>
              <a:buChar char="·"/>
              <a:defRPr b="1" sz="1600">
                <a:uFill>
                  <a:solidFill>
                    <a:srgbClr val="000000"/>
                  </a:solidFill>
                </a:uFill>
              </a:defRPr>
            </a:pPr>
            <a:r>
              <a:t>cGVHD Eurograft,</a:t>
            </a:r>
            <a:r>
              <a:rPr u="sng">
                <a:solidFill>
                  <a:srgbClr val="0000FF"/>
                </a:solidFill>
                <a:uFill>
                  <a:solidFill>
                    <a:srgbClr val="0000FF"/>
                  </a:solidFill>
                </a:uFill>
              </a:rPr>
              <a:t> </a:t>
            </a:r>
            <a:r>
              <a:rPr b="0" u="sng">
                <a:solidFill>
                  <a:srgbClr val="0000FF"/>
                </a:solidFill>
                <a:uFill>
                  <a:solidFill>
                    <a:srgbClr val="0000FF"/>
                  </a:solidFill>
                </a:uFill>
              </a:rPr>
              <a:t>https://www.gvhd.eu/resources/</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Books about GVHD"/>
          <p:cNvSpPr txBox="1"/>
          <p:nvPr>
            <p:ph type="title"/>
          </p:nvPr>
        </p:nvSpPr>
        <p:spPr>
          <a:xfrm>
            <a:off x="1791729" y="234776"/>
            <a:ext cx="7898925" cy="1059996"/>
          </a:xfrm>
          <a:prstGeom prst="rect">
            <a:avLst/>
          </a:prstGeom>
        </p:spPr>
        <p:txBody>
          <a:bodyPr/>
          <a:lstStyle/>
          <a:p>
            <a:pPr/>
            <a:r>
              <a:t>Books about GVHD</a:t>
            </a:r>
          </a:p>
        </p:txBody>
      </p:sp>
      <p:sp>
        <p:nvSpPr>
          <p:cNvPr id="407" name="Graft-versus-Host Disease: What to Know, What to Do, Susan K. Stewart, BMT InfoNet, ©2020, www.bmtinfonet.org/GVHDbook, Free…"/>
          <p:cNvSpPr txBox="1"/>
          <p:nvPr>
            <p:ph type="body" idx="1"/>
          </p:nvPr>
        </p:nvSpPr>
        <p:spPr>
          <a:xfrm>
            <a:off x="838200" y="1825625"/>
            <a:ext cx="10515600" cy="4351338"/>
          </a:xfrm>
          <a:prstGeom prst="rect">
            <a:avLst/>
          </a:prstGeom>
        </p:spPr>
        <p:txBody>
          <a:bodyPr/>
          <a:lstStyle/>
          <a:p>
            <a:pPr marL="318759" indent="-159378" defTabSz="318759">
              <a:lnSpc>
                <a:spcPct val="107916"/>
              </a:lnSpc>
              <a:spcBef>
                <a:spcPts val="400"/>
              </a:spcBef>
              <a:buFont typeface="Symbol"/>
              <a:buChar char="·"/>
              <a:defRPr b="1" sz="1500">
                <a:uFill>
                  <a:solidFill>
                    <a:srgbClr val="000000"/>
                  </a:solidFill>
                </a:uFill>
              </a:defRPr>
            </a:pPr>
            <a:r>
              <a:t>Graft-versus-Host Disease: What to Know, What to Do, </a:t>
            </a:r>
            <a:r>
              <a:rPr b="0"/>
              <a:t>Susan K. Stewart, BMT InfoNet, ©2020,</a:t>
            </a:r>
            <a:r>
              <a:rPr b="0">
                <a:solidFill>
                  <a:srgbClr val="0563C1"/>
                </a:solidFill>
              </a:rPr>
              <a:t> </a:t>
            </a:r>
            <a:r>
              <a:rPr b="0" u="sng">
                <a:solidFill>
                  <a:srgbClr val="0000FF"/>
                </a:solidFill>
                <a:uFill>
                  <a:solidFill>
                    <a:srgbClr val="0000FF"/>
                  </a:solidFill>
                </a:uFill>
                <a:hlinkClick r:id="rId2" invalidUrl="" action="" tgtFrame="" tooltip="" history="1" highlightClick="0" endSnd="0"/>
              </a:rPr>
              <a:t>www.bmtinfonet.org/GVHDbook</a:t>
            </a:r>
            <a:r>
              <a:rPr b="0"/>
              <a:t>, Free</a:t>
            </a:r>
          </a:p>
          <a:p>
            <a:pPr marL="318759" indent="-159378" defTabSz="318759">
              <a:lnSpc>
                <a:spcPct val="107916"/>
              </a:lnSpc>
              <a:spcBef>
                <a:spcPts val="400"/>
              </a:spcBef>
              <a:buFont typeface="Symbol"/>
              <a:buChar char="·"/>
              <a:defRPr sz="1500">
                <a:uFill>
                  <a:solidFill>
                    <a:srgbClr val="000000"/>
                  </a:solidFill>
                </a:uFill>
              </a:defRPr>
            </a:pPr>
          </a:p>
          <a:p>
            <a:pPr marL="318759" indent="-159378" defTabSz="318759">
              <a:lnSpc>
                <a:spcPct val="107916"/>
              </a:lnSpc>
              <a:spcBef>
                <a:spcPts val="400"/>
              </a:spcBef>
              <a:buFont typeface="Symbol"/>
              <a:buChar char="·"/>
              <a:defRPr b="1" sz="1500">
                <a:uFill>
                  <a:solidFill>
                    <a:srgbClr val="000000"/>
                  </a:solidFill>
                </a:uFill>
              </a:defRPr>
            </a:pPr>
            <a:r>
              <a:t>Enfermedad Injerto contra Huésped:  Qué necesita saber. Qué necesita hacer, </a:t>
            </a:r>
            <a:r>
              <a:rPr b="0"/>
              <a:t>Susan K. Stewart, ©2018,</a:t>
            </a:r>
            <a:r>
              <a:rPr b="0">
                <a:solidFill>
                  <a:srgbClr val="0563C1"/>
                </a:solidFill>
              </a:rPr>
              <a:t> </a:t>
            </a:r>
            <a:r>
              <a:rPr b="0" u="sng">
                <a:solidFill>
                  <a:srgbClr val="0000FF"/>
                </a:solidFill>
                <a:uFill>
                  <a:solidFill>
                    <a:srgbClr val="0000FF"/>
                  </a:solidFill>
                </a:uFill>
                <a:hlinkClick r:id="rId3" invalidUrl="" action="" tgtFrame="" tooltip="" history="1" highlightClick="0" endSnd="0"/>
              </a:rPr>
              <a:t>www.bmtinfonet.org/Spanish-gvhd-booklet</a:t>
            </a:r>
            <a:r>
              <a:rPr b="0"/>
              <a:t>, Free</a:t>
            </a:r>
          </a:p>
          <a:p>
            <a:pPr marL="318759" indent="-159378" defTabSz="318759">
              <a:lnSpc>
                <a:spcPct val="107916"/>
              </a:lnSpc>
              <a:spcBef>
                <a:spcPts val="400"/>
              </a:spcBef>
              <a:buFont typeface="Symbol"/>
              <a:buChar char="·"/>
              <a:defRPr sz="1500">
                <a:uFill>
                  <a:solidFill>
                    <a:srgbClr val="000000"/>
                  </a:solidFill>
                </a:uFill>
              </a:defRPr>
            </a:pPr>
          </a:p>
          <a:p>
            <a:pPr marL="318759" indent="-159378" defTabSz="318759">
              <a:lnSpc>
                <a:spcPct val="107916"/>
              </a:lnSpc>
              <a:spcBef>
                <a:spcPts val="400"/>
              </a:spcBef>
              <a:buFont typeface="Symbol"/>
              <a:buChar char="·"/>
              <a:defRPr b="1" sz="1500">
                <a:uFill>
                  <a:solidFill>
                    <a:srgbClr val="000000"/>
                  </a:solidFill>
                </a:uFill>
              </a:defRPr>
            </a:pPr>
            <a:r>
              <a:t>Graft-versus-Host Disease: Living with the After Effects of Bone Marrow/Stem Cell Transplant, </a:t>
            </a:r>
            <a:r>
              <a:rPr b="0"/>
              <a:t>nbmtLINK, </a:t>
            </a:r>
            <a:r>
              <a:rPr b="0" u="sng">
                <a:solidFill>
                  <a:srgbClr val="0000FF"/>
                </a:solidFill>
                <a:uFill>
                  <a:solidFill>
                    <a:srgbClr val="0000FF"/>
                  </a:solidFill>
                </a:uFill>
                <a:hlinkClick r:id="rId4" invalidUrl="" action="" tgtFrame="" tooltip="" history="1" highlightClick="0" endSnd="0"/>
              </a:rPr>
              <a:t>www.nbmtlink.org/product/graft-versus-host-disease</a:t>
            </a:r>
            <a:r>
              <a:rPr b="0">
                <a:solidFill>
                  <a:srgbClr val="0563C1"/>
                </a:solidFill>
              </a:rPr>
              <a:t>, </a:t>
            </a:r>
            <a:r>
              <a:rPr b="0"/>
              <a:t>$20</a:t>
            </a:r>
            <a:endParaRPr>
              <a:solidFill>
                <a:srgbClr val="0563C1"/>
              </a:solidFill>
            </a:endParaRPr>
          </a:p>
          <a:p>
            <a:pPr marL="318759" indent="-159378" defTabSz="318759">
              <a:lnSpc>
                <a:spcPct val="107916"/>
              </a:lnSpc>
              <a:spcBef>
                <a:spcPts val="400"/>
              </a:spcBef>
              <a:buFont typeface="Symbol"/>
              <a:buChar char="·"/>
              <a:defRPr sz="1500">
                <a:solidFill>
                  <a:srgbClr val="0563C1"/>
                </a:solidFill>
                <a:uFill>
                  <a:solidFill>
                    <a:srgbClr val="000000"/>
                  </a:solidFill>
                </a:uFill>
              </a:defRPr>
            </a:pPr>
          </a:p>
          <a:p>
            <a:pPr marL="318759" indent="-159378" defTabSz="318759">
              <a:lnSpc>
                <a:spcPct val="107916"/>
              </a:lnSpc>
              <a:spcBef>
                <a:spcPts val="400"/>
              </a:spcBef>
              <a:buFont typeface="Symbol"/>
              <a:buChar char="·"/>
              <a:defRPr b="1" sz="1500">
                <a:uFill>
                  <a:solidFill>
                    <a:srgbClr val="000000"/>
                  </a:solidFill>
                </a:uFill>
              </a:defRPr>
            </a:pPr>
            <a:r>
              <a:t>nbmtLINK Summit Special for all participants today: </a:t>
            </a:r>
            <a:r>
              <a:rPr>
                <a:solidFill>
                  <a:srgbClr val="F20000"/>
                </a:solidFill>
              </a:rPr>
              <a:t>FREE</a:t>
            </a:r>
            <a:r>
              <a:t> </a:t>
            </a:r>
            <a:r>
              <a:rPr b="0"/>
              <a:t>book if you email Peggy Burkhard, </a:t>
            </a:r>
            <a:r>
              <a:rPr b="0" u="sng">
                <a:solidFill>
                  <a:srgbClr val="0000FF"/>
                </a:solidFill>
                <a:uFill>
                  <a:solidFill>
                    <a:srgbClr val="0000FF"/>
                  </a:solidFill>
                </a:uFill>
                <a:hlinkClick r:id="rId5" invalidUrl="" action="" tgtFrame="" tooltip="" history="1" highlightClick="0" endSnd="0"/>
              </a:rPr>
              <a:t>peggyburkhard@nbmtlink.org</a:t>
            </a:r>
            <a:r>
              <a:rPr b="0"/>
              <a:t> and mention the Summit date.  View our book: </a:t>
            </a:r>
            <a:r>
              <a:rPr b="0" u="sng">
                <a:solidFill>
                  <a:srgbClr val="0000FF"/>
                </a:solidFill>
                <a:uFill>
                  <a:solidFill>
                    <a:srgbClr val="0000FF"/>
                  </a:solidFill>
                </a:uFill>
                <a:hlinkClick r:id="rId6" invalidUrl="" action="" tgtFrame="" tooltip="" history="1" highlightClick="0" endSnd="0"/>
              </a:rPr>
              <a:t>https://bit.ly/GVHDBOOK</a:t>
            </a:r>
          </a:p>
          <a:p>
            <a:pPr marL="318759" indent="-159378" defTabSz="318759">
              <a:lnSpc>
                <a:spcPct val="107916"/>
              </a:lnSpc>
              <a:spcBef>
                <a:spcPts val="400"/>
              </a:spcBef>
              <a:buFont typeface="Symbol"/>
              <a:buChar char="·"/>
              <a:defRPr sz="1500" u="sng">
                <a:solidFill>
                  <a:srgbClr val="0000FF"/>
                </a:solidFill>
                <a:uFill>
                  <a:solidFill>
                    <a:srgbClr val="0000FF"/>
                  </a:solidFill>
                </a:uFill>
              </a:defRPr>
            </a:pPr>
          </a:p>
          <a:p>
            <a:pPr marL="318759" indent="-159378" defTabSz="318759">
              <a:lnSpc>
                <a:spcPct val="107916"/>
              </a:lnSpc>
              <a:spcBef>
                <a:spcPts val="400"/>
              </a:spcBef>
              <a:buFont typeface="Symbol"/>
              <a:buChar char="·"/>
              <a:defRPr b="1" sz="1500">
                <a:uFill>
                  <a:solidFill>
                    <a:srgbClr val="000000"/>
                  </a:solidFill>
                </a:uFill>
              </a:defRPr>
            </a:pPr>
            <a:r>
              <a:t>European Society for Blood and Marrow Transplantation (EBMT) book for nurses, </a:t>
            </a:r>
            <a:r>
              <a:rPr b="0" u="sng">
                <a:solidFill>
                  <a:srgbClr val="0000FF"/>
                </a:solidFill>
                <a:uFill>
                  <a:solidFill>
                    <a:srgbClr val="0000FF"/>
                  </a:solidFill>
                </a:uFill>
                <a:hlinkClick r:id="rId7" invalidUrl="" action="" tgtFrame="" tooltip="" history="1" highlightClick="0" endSnd="0"/>
              </a:rPr>
              <a:t>https://www.gvhd.eu/wp-content/uploads/2019/03/EBMT-Transplant-Book-for-Nurses-1.pdf</a:t>
            </a:r>
            <a:r>
              <a:rPr b="0">
                <a:uFill>
                  <a:solidFill>
                    <a:srgbClr val="0000FF"/>
                  </a:solidFill>
                </a:uFill>
              </a:rPr>
              <a:t>, free</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GVHD Videos, Podcasts, and Webinars"/>
          <p:cNvSpPr txBox="1"/>
          <p:nvPr>
            <p:ph type="title"/>
          </p:nvPr>
        </p:nvSpPr>
        <p:spPr>
          <a:xfrm>
            <a:off x="1791729" y="234776"/>
            <a:ext cx="7898925" cy="1059996"/>
          </a:xfrm>
          <a:prstGeom prst="rect">
            <a:avLst/>
          </a:prstGeom>
        </p:spPr>
        <p:txBody>
          <a:bodyPr/>
          <a:lstStyle/>
          <a:p>
            <a:pPr/>
            <a:r>
              <a:t>GVHD Videos, Podcasts, and Webinars</a:t>
            </a:r>
          </a:p>
        </p:txBody>
      </p:sp>
      <p:sp>
        <p:nvSpPr>
          <p:cNvPr id="410" name="Graft-versus-Host Disease, Be The Match®, https://youtu.be/_T5a1MUaKIE…"/>
          <p:cNvSpPr txBox="1"/>
          <p:nvPr>
            <p:ph type="body" idx="1"/>
          </p:nvPr>
        </p:nvSpPr>
        <p:spPr>
          <a:xfrm>
            <a:off x="683707" y="1516637"/>
            <a:ext cx="10515601" cy="5167169"/>
          </a:xfrm>
          <a:prstGeom prst="rect">
            <a:avLst/>
          </a:prstGeom>
        </p:spPr>
        <p:txBody>
          <a:bodyPr/>
          <a:lstStyle/>
          <a:p>
            <a:pPr marL="361188" indent="-180594" defTabSz="361188">
              <a:lnSpc>
                <a:spcPct val="110000"/>
              </a:lnSpc>
              <a:spcBef>
                <a:spcPts val="200"/>
              </a:spcBef>
              <a:buFont typeface="Symbol"/>
              <a:buChar char="·"/>
              <a:defRPr b="1" sz="1700">
                <a:uFill>
                  <a:solidFill>
                    <a:srgbClr val="000000"/>
                  </a:solidFill>
                </a:uFill>
              </a:defRPr>
            </a:pPr>
            <a:r>
              <a:t>Graft-versus-Host Disease, </a:t>
            </a:r>
            <a:r>
              <a:rPr b="0"/>
              <a:t>Be The Match®, </a:t>
            </a:r>
            <a:r>
              <a:rPr b="0" u="sng">
                <a:solidFill>
                  <a:srgbClr val="0000FF"/>
                </a:solidFill>
                <a:uFill>
                  <a:solidFill>
                    <a:srgbClr val="0000FF"/>
                  </a:solidFill>
                </a:uFill>
                <a:hlinkClick r:id="rId2" invalidUrl="" action="" tgtFrame="" tooltip="" history="1" highlightClick="0" endSnd="0"/>
              </a:rPr>
              <a:t>https://www.youtube.com/watch?v=_T5a1MUaKlE</a:t>
            </a:r>
            <a:r>
              <a:rPr b="0" u="sng">
                <a:solidFill>
                  <a:srgbClr val="0000FF"/>
                </a:solidFill>
                <a:uFill>
                  <a:solidFill>
                    <a:srgbClr val="0000FF"/>
                  </a:solidFill>
                </a:uFill>
              </a:rPr>
              <a:t> </a:t>
            </a:r>
            <a:endParaRPr b="0" u="sng">
              <a:solidFill>
                <a:srgbClr val="0000FF"/>
              </a:solidFill>
              <a:uFill>
                <a:solidFill>
                  <a:srgbClr val="0000FF"/>
                </a:solidFill>
              </a:uFill>
            </a:endParaRPr>
          </a:p>
          <a:p>
            <a:pPr marL="361188" indent="-180594" defTabSz="361188">
              <a:lnSpc>
                <a:spcPct val="110000"/>
              </a:lnSpc>
              <a:spcBef>
                <a:spcPts val="200"/>
              </a:spcBef>
              <a:buFont typeface="Symbol"/>
              <a:buChar char="·"/>
              <a:defRPr sz="1700">
                <a:uFill>
                  <a:solidFill>
                    <a:srgbClr val="000000"/>
                  </a:solidFill>
                </a:uFill>
              </a:defRPr>
            </a:pPr>
          </a:p>
          <a:p>
            <a:pPr marL="361188" indent="-180594" defTabSz="361188">
              <a:lnSpc>
                <a:spcPct val="110000"/>
              </a:lnSpc>
              <a:spcBef>
                <a:spcPts val="200"/>
              </a:spcBef>
              <a:buFont typeface="Symbol"/>
              <a:buChar char="·"/>
              <a:defRPr b="1" sz="1700">
                <a:uFill>
                  <a:solidFill>
                    <a:srgbClr val="000000"/>
                  </a:solidFill>
                </a:uFill>
              </a:defRPr>
            </a:pPr>
            <a:r>
              <a:t>Introduction to Chronic Graft-versus-Host Disease, </a:t>
            </a:r>
            <a:r>
              <a:rPr b="0"/>
              <a:t>Corey Cutler MD, MPH, FRCPC, 2020, </a:t>
            </a:r>
            <a:r>
              <a:rPr b="0" u="sng">
                <a:solidFill>
                  <a:srgbClr val="0000FF"/>
                </a:solidFill>
                <a:uFill>
                  <a:solidFill>
                    <a:srgbClr val="0000FF"/>
                  </a:solidFill>
                </a:uFill>
                <a:hlinkClick r:id="rId3" invalidUrl="" action="" tgtFrame="" tooltip="" history="1" highlightClick="0" endSnd="0"/>
              </a:rPr>
              <a:t>www.bmtinfonet.org/intro-GVHD-2020</a:t>
            </a:r>
          </a:p>
          <a:p>
            <a:pPr marL="361188" indent="-180594" defTabSz="361188">
              <a:lnSpc>
                <a:spcPct val="110000"/>
              </a:lnSpc>
              <a:spcBef>
                <a:spcPts val="200"/>
              </a:spcBef>
              <a:buFont typeface="Symbol"/>
              <a:buChar char="·"/>
              <a:defRPr sz="1700" u="sng">
                <a:solidFill>
                  <a:srgbClr val="0000FF"/>
                </a:solidFill>
                <a:uFill>
                  <a:solidFill>
                    <a:srgbClr val="0000FF"/>
                  </a:solidFill>
                </a:uFill>
              </a:defRPr>
            </a:pPr>
          </a:p>
          <a:p>
            <a:pPr marL="361188" indent="-180594" defTabSz="361188">
              <a:lnSpc>
                <a:spcPct val="110000"/>
              </a:lnSpc>
              <a:spcBef>
                <a:spcPts val="200"/>
              </a:spcBef>
              <a:buFont typeface="Symbol"/>
              <a:buChar char="·"/>
              <a:defRPr b="1" sz="1700">
                <a:uFill>
                  <a:solidFill>
                    <a:srgbClr val="000000"/>
                  </a:solidFill>
                </a:uFill>
              </a:defRPr>
            </a:pPr>
            <a:r>
              <a:t>Chronic Graft-versus-Host Disease of Skin and Connective Tissue, </a:t>
            </a:r>
            <a:r>
              <a:rPr b="0"/>
              <a:t>Milan Anadkat MD, 2020, </a:t>
            </a:r>
            <a:r>
              <a:rPr b="0" u="sng">
                <a:solidFill>
                  <a:srgbClr val="0000FF"/>
                </a:solidFill>
                <a:uFill>
                  <a:solidFill>
                    <a:srgbClr val="0000FF"/>
                  </a:solidFill>
                </a:uFill>
                <a:hlinkClick r:id="rId4" invalidUrl="" action="" tgtFrame="" tooltip="" history="1" highlightClick="0" endSnd="0"/>
              </a:rPr>
              <a:t>www.bmtinfonet.org/skin-GVHD-2020</a:t>
            </a:r>
            <a:r>
              <a:rPr b="0"/>
              <a:t> </a:t>
            </a:r>
          </a:p>
          <a:p>
            <a:pPr marL="361188" indent="-180594" defTabSz="361188">
              <a:lnSpc>
                <a:spcPct val="110000"/>
              </a:lnSpc>
              <a:spcBef>
                <a:spcPts val="200"/>
              </a:spcBef>
              <a:buFont typeface="Symbol"/>
              <a:buChar char="·"/>
              <a:defRPr sz="1700">
                <a:uFill>
                  <a:solidFill>
                    <a:srgbClr val="000000"/>
                  </a:solidFill>
                </a:uFill>
              </a:defRPr>
            </a:pPr>
          </a:p>
          <a:p>
            <a:pPr marL="361188" indent="-180594" defTabSz="361188">
              <a:lnSpc>
                <a:spcPct val="110000"/>
              </a:lnSpc>
              <a:spcBef>
                <a:spcPts val="200"/>
              </a:spcBef>
              <a:buFont typeface="Symbol"/>
              <a:buChar char="·"/>
              <a:defRPr b="1" sz="1700">
                <a:uFill>
                  <a:solidFill>
                    <a:srgbClr val="000000"/>
                  </a:solidFill>
                </a:uFill>
              </a:defRPr>
            </a:pPr>
            <a:r>
              <a:t>Your Eyes and Graft-versus-Host Disease, </a:t>
            </a:r>
            <a:r>
              <a:rPr b="0"/>
              <a:t>Zhonghui Katie Luo MD, PhD, 2020, </a:t>
            </a:r>
            <a:r>
              <a:rPr b="0" u="sng">
                <a:solidFill>
                  <a:srgbClr val="0000FF"/>
                </a:solidFill>
                <a:uFill>
                  <a:solidFill>
                    <a:srgbClr val="0000FF"/>
                  </a:solidFill>
                </a:uFill>
                <a:hlinkClick r:id="rId5" invalidUrl="" action="" tgtFrame="" tooltip="" history="1" highlightClick="0" endSnd="0"/>
              </a:rPr>
              <a:t>www.bmtinfonet.org/eyes-GVHD-2020</a:t>
            </a:r>
          </a:p>
          <a:p>
            <a:pPr marL="361188" indent="-180594" defTabSz="361188">
              <a:lnSpc>
                <a:spcPct val="110000"/>
              </a:lnSpc>
              <a:spcBef>
                <a:spcPts val="200"/>
              </a:spcBef>
              <a:buFont typeface="Symbol"/>
              <a:buChar char="·"/>
              <a:defRPr sz="1700" u="sng">
                <a:solidFill>
                  <a:srgbClr val="0000FF"/>
                </a:solidFill>
                <a:uFill>
                  <a:solidFill>
                    <a:srgbClr val="0000FF"/>
                  </a:solidFill>
                </a:uFill>
              </a:defRPr>
            </a:pPr>
          </a:p>
          <a:p>
            <a:pPr marL="361188" indent="-180594" defTabSz="361188">
              <a:lnSpc>
                <a:spcPct val="110000"/>
              </a:lnSpc>
              <a:spcBef>
                <a:spcPts val="200"/>
              </a:spcBef>
              <a:buFont typeface="Symbol"/>
              <a:buChar char="·"/>
              <a:defRPr b="1" sz="1700">
                <a:uFill>
                  <a:solidFill>
                    <a:srgbClr val="000000"/>
                  </a:solidFill>
                </a:uFill>
              </a:defRPr>
            </a:pPr>
            <a:r>
              <a:t>Graft-versus-Host Disease of the Gastrointestinal Tract and Liver, </a:t>
            </a:r>
            <a:r>
              <a:rPr b="0"/>
              <a:t>Zachariah DeFilipp MD, 2020, </a:t>
            </a:r>
            <a:r>
              <a:rPr b="0" u="sng">
                <a:solidFill>
                  <a:srgbClr val="0000FF"/>
                </a:solidFill>
                <a:uFill>
                  <a:solidFill>
                    <a:srgbClr val="0000FF"/>
                  </a:solidFill>
                </a:uFill>
                <a:hlinkClick r:id="rId6" invalidUrl="" action="" tgtFrame="" tooltip="" history="1" highlightClick="0" endSnd="0"/>
              </a:rPr>
              <a:t>www.bmtinfonet.org/GI-GVHD-2020</a:t>
            </a:r>
          </a:p>
          <a:p>
            <a:pPr marL="361188" indent="-180594" defTabSz="361188">
              <a:lnSpc>
                <a:spcPct val="110000"/>
              </a:lnSpc>
              <a:spcBef>
                <a:spcPts val="200"/>
              </a:spcBef>
              <a:buFont typeface="Symbol"/>
              <a:buChar char="·"/>
              <a:defRPr sz="1700" u="sng">
                <a:solidFill>
                  <a:srgbClr val="0000FF"/>
                </a:solidFill>
                <a:uFill>
                  <a:solidFill>
                    <a:srgbClr val="0000FF"/>
                  </a:solidFill>
                </a:uFill>
              </a:defRPr>
            </a:pPr>
          </a:p>
          <a:p>
            <a:pPr marL="361188" indent="-180594" defTabSz="361188">
              <a:lnSpc>
                <a:spcPct val="110000"/>
              </a:lnSpc>
              <a:spcBef>
                <a:spcPts val="200"/>
              </a:spcBef>
              <a:buFont typeface="Symbol"/>
              <a:buChar char="·"/>
              <a:defRPr b="1" sz="1700">
                <a:uFill>
                  <a:solidFill>
                    <a:srgbClr val="000000"/>
                  </a:solidFill>
                </a:uFill>
              </a:defRPr>
            </a:pPr>
            <a:r>
              <a:t>Breath of Life: Your Lungs after Transplant, </a:t>
            </a:r>
            <a:r>
              <a:rPr b="0"/>
              <a:t>Jane Turner MD, 2020, </a:t>
            </a:r>
            <a:r>
              <a:rPr b="0" u="sng">
                <a:solidFill>
                  <a:srgbClr val="0000FF"/>
                </a:solidFill>
                <a:uFill>
                  <a:solidFill>
                    <a:srgbClr val="0000FF"/>
                  </a:solidFill>
                </a:uFill>
                <a:hlinkClick r:id="rId7" invalidUrl="" action="" tgtFrame="" tooltip="" history="1" highlightClick="0" endSnd="0"/>
              </a:rPr>
              <a:t>www.bmtinfonet.org/lungs-GVHD-2020</a:t>
            </a:r>
            <a:r>
              <a:rPr b="0"/>
              <a:t> </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GVHD Videos, Podcasts, and Webinars"/>
          <p:cNvSpPr txBox="1"/>
          <p:nvPr>
            <p:ph type="title"/>
          </p:nvPr>
        </p:nvSpPr>
        <p:spPr>
          <a:xfrm>
            <a:off x="1791729" y="234776"/>
            <a:ext cx="7898925" cy="1059996"/>
          </a:xfrm>
          <a:prstGeom prst="rect">
            <a:avLst/>
          </a:prstGeom>
        </p:spPr>
        <p:txBody>
          <a:bodyPr/>
          <a:lstStyle/>
          <a:p>
            <a:pPr/>
            <a:r>
              <a:t>GVHD Videos, Podcasts, and Webinars</a:t>
            </a:r>
          </a:p>
        </p:txBody>
      </p:sp>
      <p:sp>
        <p:nvSpPr>
          <p:cNvPr id="413" name="Your Mouth and Chronic Graft-versus-Host Disease, Nathaniel Treister DMD, DMSc, 2020, www.bmtinfonet.org/mouth-GVHD-2020…"/>
          <p:cNvSpPr txBox="1"/>
          <p:nvPr>
            <p:ph type="body" idx="1"/>
          </p:nvPr>
        </p:nvSpPr>
        <p:spPr>
          <a:xfrm>
            <a:off x="838200" y="1504247"/>
            <a:ext cx="10515600" cy="5149806"/>
          </a:xfrm>
          <a:prstGeom prst="rect">
            <a:avLst/>
          </a:prstGeom>
        </p:spPr>
        <p:txBody>
          <a:bodyPr/>
          <a:lstStyle/>
          <a:p>
            <a:pPr marL="388620" indent="-194310" defTabSz="388620">
              <a:lnSpc>
                <a:spcPct val="107916"/>
              </a:lnSpc>
              <a:spcBef>
                <a:spcPts val="600"/>
              </a:spcBef>
              <a:buFont typeface="Symbol"/>
              <a:buChar char="·"/>
              <a:defRPr b="1" sz="1700">
                <a:uFill>
                  <a:solidFill>
                    <a:srgbClr val="000000"/>
                  </a:solidFill>
                </a:uFill>
              </a:defRPr>
            </a:pPr>
            <a:r>
              <a:t>Your Mouth and Chronic Graft-versus-Host Disease, </a:t>
            </a:r>
            <a:r>
              <a:rPr b="0"/>
              <a:t>Nathaniel Treister DMD, DMSc, 2020, </a:t>
            </a:r>
            <a:r>
              <a:rPr b="0" u="sng">
                <a:solidFill>
                  <a:srgbClr val="0000FF"/>
                </a:solidFill>
                <a:uFill>
                  <a:solidFill>
                    <a:srgbClr val="0000FF"/>
                  </a:solidFill>
                </a:uFill>
                <a:hlinkClick r:id="rId2" invalidUrl="" action="" tgtFrame="" tooltip="" history="1" highlightClick="0" endSnd="0"/>
              </a:rPr>
              <a:t>www.bmtinfonet.org/mouth-GVHD-2020</a:t>
            </a:r>
          </a:p>
          <a:p>
            <a:pPr marL="388620" indent="-194310" defTabSz="388620">
              <a:lnSpc>
                <a:spcPct val="107916"/>
              </a:lnSpc>
              <a:spcBef>
                <a:spcPts val="600"/>
              </a:spcBef>
              <a:buFont typeface="Symbol"/>
              <a:buChar char="·"/>
              <a:defRPr sz="1700" u="sng">
                <a:solidFill>
                  <a:srgbClr val="0000FF"/>
                </a:solidFill>
                <a:uFill>
                  <a:solidFill>
                    <a:srgbClr val="0000FF"/>
                  </a:solidFill>
                </a:uFill>
              </a:defRPr>
            </a:pPr>
          </a:p>
          <a:p>
            <a:pPr marL="388620" indent="-194310" defTabSz="388620">
              <a:lnSpc>
                <a:spcPct val="107916"/>
              </a:lnSpc>
              <a:spcBef>
                <a:spcPts val="600"/>
              </a:spcBef>
              <a:buFont typeface="Symbol"/>
              <a:buChar char="·"/>
              <a:defRPr b="1" sz="1700">
                <a:uFill>
                  <a:solidFill>
                    <a:srgbClr val="000000"/>
                  </a:solidFill>
                </a:uFill>
              </a:defRPr>
            </a:pPr>
            <a:r>
              <a:t>Genital GVHD, Sex and  Intimacy, </a:t>
            </a:r>
            <a:r>
              <a:rPr b="0"/>
              <a:t>Pamela Stratton MD, 2019, </a:t>
            </a:r>
            <a:r>
              <a:rPr b="0" u="sng">
                <a:solidFill>
                  <a:srgbClr val="0000FF"/>
                </a:solidFill>
                <a:uFill>
                  <a:solidFill>
                    <a:srgbClr val="0000FF"/>
                  </a:solidFill>
                </a:uFill>
                <a:hlinkClick r:id="rId3" invalidUrl="" action="" tgtFrame="" tooltip="" history="1" highlightClick="0" endSnd="0"/>
              </a:rPr>
              <a:t>www.bmtinfonet.org/gential-GVHD-2019</a:t>
            </a:r>
          </a:p>
          <a:p>
            <a:pPr marL="388620" indent="-194310" defTabSz="388620">
              <a:lnSpc>
                <a:spcPct val="107916"/>
              </a:lnSpc>
              <a:spcBef>
                <a:spcPts val="600"/>
              </a:spcBef>
              <a:buFont typeface="Symbol"/>
              <a:buChar char="·"/>
              <a:defRPr sz="1700" u="sng">
                <a:solidFill>
                  <a:srgbClr val="0000FF"/>
                </a:solidFill>
                <a:uFill>
                  <a:solidFill>
                    <a:srgbClr val="0000FF"/>
                  </a:solidFill>
                </a:uFill>
              </a:defRPr>
            </a:pPr>
          </a:p>
          <a:p>
            <a:pPr marL="388620" indent="-194310" defTabSz="388620">
              <a:lnSpc>
                <a:spcPct val="107916"/>
              </a:lnSpc>
              <a:spcBef>
                <a:spcPts val="600"/>
              </a:spcBef>
              <a:buFont typeface="Symbol"/>
              <a:buChar char="·"/>
              <a:defRPr b="1" sz="1700">
                <a:uFill>
                  <a:solidFill>
                    <a:srgbClr val="000000"/>
                  </a:solidFill>
                </a:uFill>
              </a:defRPr>
            </a:pPr>
            <a:r>
              <a:t>Riding the Emotional Roller Coaster of GVHD, </a:t>
            </a:r>
            <a:r>
              <a:rPr b="0"/>
              <a:t>Katie Schoeppner MSW, LICSW, 2019, </a:t>
            </a:r>
            <a:r>
              <a:rPr b="0" u="sng">
                <a:solidFill>
                  <a:srgbClr val="0000FF"/>
                </a:solidFill>
                <a:uFill>
                  <a:solidFill>
                    <a:srgbClr val="0000FF"/>
                  </a:solidFill>
                </a:uFill>
                <a:hlinkClick r:id="rId4" invalidUrl="" action="" tgtFrame="" tooltip="" history="1" highlightClick="0" endSnd="0"/>
              </a:rPr>
              <a:t>www.bmtinfonet.org/video/emotionalGVHD</a:t>
            </a:r>
          </a:p>
          <a:p>
            <a:pPr marL="388620" indent="-194310" defTabSz="388620">
              <a:lnSpc>
                <a:spcPct val="107916"/>
              </a:lnSpc>
              <a:spcBef>
                <a:spcPts val="600"/>
              </a:spcBef>
              <a:buFont typeface="Symbol"/>
              <a:buChar char="·"/>
              <a:defRPr sz="1700" u="sng">
                <a:solidFill>
                  <a:srgbClr val="0000FF"/>
                </a:solidFill>
                <a:uFill>
                  <a:solidFill>
                    <a:srgbClr val="0000FF"/>
                  </a:solidFill>
                </a:uFill>
              </a:defRPr>
            </a:pPr>
          </a:p>
          <a:p>
            <a:pPr marL="388620" indent="-194310" defTabSz="388620">
              <a:lnSpc>
                <a:spcPct val="107916"/>
              </a:lnSpc>
              <a:spcBef>
                <a:spcPts val="600"/>
              </a:spcBef>
              <a:buFont typeface="Symbol"/>
              <a:buChar char="·"/>
              <a:defRPr b="1" sz="1700">
                <a:uFill>
                  <a:solidFill>
                    <a:srgbClr val="000000"/>
                  </a:solidFill>
                </a:uFill>
              </a:defRPr>
            </a:pPr>
            <a:r>
              <a:t>GVHD Caregivers: Building Resilience for the Road to Recovery, </a:t>
            </a:r>
            <a:r>
              <a:rPr b="0"/>
              <a:t>Michelle Bishop PhD, 2020, </a:t>
            </a:r>
            <a:r>
              <a:rPr b="0" u="sng">
                <a:solidFill>
                  <a:srgbClr val="0000FF"/>
                </a:solidFill>
                <a:uFill>
                  <a:solidFill>
                    <a:srgbClr val="0000FF"/>
                  </a:solidFill>
                </a:uFill>
                <a:hlinkClick r:id="rId5" invalidUrl="" action="" tgtFrame="" tooltip="" history="1" highlightClick="0" endSnd="0"/>
              </a:rPr>
              <a:t>www.bmtinfonet.org/caregivers-GVHD-2020</a:t>
            </a:r>
            <a:r>
              <a:rPr b="0"/>
              <a:t> </a:t>
            </a:r>
          </a:p>
          <a:p>
            <a:pPr marL="388620" indent="-194310" defTabSz="388620">
              <a:lnSpc>
                <a:spcPct val="107916"/>
              </a:lnSpc>
              <a:spcBef>
                <a:spcPts val="600"/>
              </a:spcBef>
              <a:buFont typeface="Symbol"/>
              <a:buChar char="·"/>
              <a:defRPr sz="1700">
                <a:uFill>
                  <a:solidFill>
                    <a:srgbClr val="000000"/>
                  </a:solidFill>
                </a:uFill>
              </a:defRPr>
            </a:pPr>
          </a:p>
          <a:p>
            <a:pPr marL="388620" indent="-194310" defTabSz="388620">
              <a:lnSpc>
                <a:spcPct val="107916"/>
              </a:lnSpc>
              <a:spcBef>
                <a:spcPts val="600"/>
              </a:spcBef>
              <a:buFont typeface="Symbol"/>
              <a:buChar char="·"/>
              <a:defRPr b="1" sz="1700">
                <a:uFill>
                  <a:solidFill>
                    <a:srgbClr val="000000"/>
                  </a:solidFill>
                </a:uFill>
              </a:defRPr>
            </a:pPr>
            <a:r>
              <a:t>Chronic Graft-versus-Host Disease: Managing Symptoms and Emotional Challenges, </a:t>
            </a:r>
            <a:r>
              <a:rPr b="0"/>
              <a:t>Stephanie Sarantopoulos MD, PhD and Sean Kelley, GVHD Patient, 2019, </a:t>
            </a:r>
            <a:r>
              <a:rPr b="0" u="sng">
                <a:solidFill>
                  <a:srgbClr val="0000FF"/>
                </a:solidFill>
                <a:uFill>
                  <a:solidFill>
                    <a:srgbClr val="0000FF"/>
                  </a:solidFill>
                </a:uFill>
                <a:hlinkClick r:id="rId6" invalidUrl="" action="" tgtFrame="" tooltip="" history="1" highlightClick="0" endSnd="0"/>
              </a:rPr>
              <a:t>www.nbmtlink.org/webinars-podcasts/chronic-graft-versus-host-disease-cghvd-webinar-updated-treatment-updates-tips-for-survival-and-support</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GVHD Videos, Podcasts, and Webinars"/>
          <p:cNvSpPr txBox="1"/>
          <p:nvPr>
            <p:ph type="title"/>
          </p:nvPr>
        </p:nvSpPr>
        <p:spPr>
          <a:xfrm>
            <a:off x="1791729" y="234776"/>
            <a:ext cx="7898925" cy="1059996"/>
          </a:xfrm>
          <a:prstGeom prst="rect">
            <a:avLst/>
          </a:prstGeom>
        </p:spPr>
        <p:txBody>
          <a:bodyPr/>
          <a:lstStyle/>
          <a:p>
            <a:pPr/>
            <a:r>
              <a:t>GVHD Videos, Podcasts, and Webinars</a:t>
            </a:r>
          </a:p>
        </p:txBody>
      </p:sp>
      <p:sp>
        <p:nvSpPr>
          <p:cNvPr id="416" name="Cognition after Transplant: Coping with Attention, Learning and Memory Issues, Michael Parsons PhD, 2020, www.bmtinfonet.org/video/cognitive2020…"/>
          <p:cNvSpPr txBox="1"/>
          <p:nvPr>
            <p:ph type="body" idx="1"/>
          </p:nvPr>
        </p:nvSpPr>
        <p:spPr>
          <a:xfrm>
            <a:off x="838200" y="1825625"/>
            <a:ext cx="10515600" cy="4351338"/>
          </a:xfrm>
          <a:prstGeom prst="rect">
            <a:avLst/>
          </a:prstGeom>
        </p:spPr>
        <p:txBody>
          <a:bodyPr/>
          <a:lstStyle/>
          <a:p>
            <a:pPr marL="397763" indent="-198881" defTabSz="397763">
              <a:lnSpc>
                <a:spcPct val="107916"/>
              </a:lnSpc>
              <a:spcBef>
                <a:spcPts val="600"/>
              </a:spcBef>
              <a:buFont typeface="Symbol"/>
              <a:buChar char="·"/>
              <a:defRPr b="1" sz="2000">
                <a:uFill>
                  <a:solidFill>
                    <a:srgbClr val="000000"/>
                  </a:solidFill>
                </a:uFill>
              </a:defRPr>
            </a:pPr>
            <a:r>
              <a:t>Cognition after Transplant: Coping with Attention, Learning and Memory Issues, </a:t>
            </a:r>
            <a:r>
              <a:rPr b="0"/>
              <a:t>Michael Parsons PhD, 2020, </a:t>
            </a:r>
            <a:r>
              <a:rPr b="0" u="sng">
                <a:solidFill>
                  <a:srgbClr val="0000FF"/>
                </a:solidFill>
                <a:uFill>
                  <a:solidFill>
                    <a:srgbClr val="0000FF"/>
                  </a:solidFill>
                </a:uFill>
                <a:hlinkClick r:id="rId2" invalidUrl="" action="" tgtFrame="" tooltip="" history="1" highlightClick="0" endSnd="0"/>
              </a:rPr>
              <a:t>www.bmtinfonet.org/video/cognitive2020</a:t>
            </a:r>
            <a:r>
              <a:rPr b="0"/>
              <a:t> </a:t>
            </a:r>
          </a:p>
          <a:p>
            <a:pPr marL="397763" indent="-198881" defTabSz="397763">
              <a:lnSpc>
                <a:spcPct val="107916"/>
              </a:lnSpc>
              <a:spcBef>
                <a:spcPts val="600"/>
              </a:spcBef>
              <a:buFont typeface="Symbol"/>
              <a:buChar char="·"/>
              <a:defRPr sz="2000">
                <a:uFill>
                  <a:solidFill>
                    <a:srgbClr val="000000"/>
                  </a:solidFill>
                </a:uFill>
              </a:defRPr>
            </a:pPr>
          </a:p>
          <a:p>
            <a:pPr marL="397763" indent="-198881" defTabSz="397763">
              <a:lnSpc>
                <a:spcPct val="107916"/>
              </a:lnSpc>
              <a:spcBef>
                <a:spcPts val="600"/>
              </a:spcBef>
              <a:buFont typeface="Symbol"/>
              <a:buChar char="·"/>
              <a:defRPr b="1" sz="2000">
                <a:uFill>
                  <a:solidFill>
                    <a:srgbClr val="000000"/>
                  </a:solidFill>
                </a:uFill>
              </a:defRPr>
            </a:pPr>
            <a:r>
              <a:t>Fatigue and Transplant: New Insights, </a:t>
            </a:r>
            <a:r>
              <a:rPr b="0"/>
              <a:t>Kenneth Miller MD, 2020, </a:t>
            </a:r>
            <a:r>
              <a:rPr b="0" u="sng">
                <a:solidFill>
                  <a:srgbClr val="0000FF"/>
                </a:solidFill>
                <a:uFill>
                  <a:solidFill>
                    <a:srgbClr val="0000FF"/>
                  </a:solidFill>
                </a:uFill>
                <a:hlinkClick r:id="rId3" invalidUrl="" action="" tgtFrame="" tooltip="" history="1" highlightClick="0" endSnd="0"/>
              </a:rPr>
              <a:t>www.bmtinfonet.org/video-fatigue-2020</a:t>
            </a:r>
            <a:r>
              <a:rPr b="0"/>
              <a:t> </a:t>
            </a:r>
          </a:p>
          <a:p>
            <a:pPr marL="397763" indent="-198881" defTabSz="397763">
              <a:lnSpc>
                <a:spcPct val="107916"/>
              </a:lnSpc>
              <a:spcBef>
                <a:spcPts val="600"/>
              </a:spcBef>
              <a:buFont typeface="Symbol"/>
              <a:buChar char="·"/>
              <a:defRPr sz="2000">
                <a:uFill>
                  <a:solidFill>
                    <a:srgbClr val="000000"/>
                  </a:solidFill>
                </a:uFill>
              </a:defRPr>
            </a:pPr>
          </a:p>
          <a:p>
            <a:pPr marL="397763" indent="-198881" defTabSz="397763">
              <a:lnSpc>
                <a:spcPct val="107916"/>
              </a:lnSpc>
              <a:spcBef>
                <a:spcPts val="600"/>
              </a:spcBef>
              <a:buFont typeface="Symbol"/>
              <a:buChar char="·"/>
              <a:defRPr b="1" sz="2000">
                <a:uFill>
                  <a:solidFill>
                    <a:srgbClr val="000000"/>
                  </a:solidFill>
                </a:uFill>
              </a:defRPr>
            </a:pPr>
            <a:r>
              <a:t>Enfermedad de Injerto Contra Huesped (EICH) Cronica: Diagnostico y Manejo, </a:t>
            </a:r>
            <a:r>
              <a:rPr b="0"/>
              <a:t>Daniel Couriel MS, 2017, </a:t>
            </a:r>
            <a:r>
              <a:rPr b="0" u="sng">
                <a:solidFill>
                  <a:srgbClr val="0000FF"/>
                </a:solidFill>
                <a:uFill>
                  <a:solidFill>
                    <a:srgbClr val="0000FF"/>
                  </a:solidFill>
                </a:uFill>
                <a:hlinkClick r:id="rId4" invalidUrl="" action="" tgtFrame="" tooltip="" history="1" highlightClick="0" endSnd="0"/>
              </a:rPr>
              <a:t>www.bmtinfonet.org/intro-GVHD-2017-Spanish</a:t>
            </a:r>
          </a:p>
          <a:p>
            <a:pPr marL="397763" indent="-198881" defTabSz="397763">
              <a:lnSpc>
                <a:spcPct val="107916"/>
              </a:lnSpc>
              <a:spcBef>
                <a:spcPts val="600"/>
              </a:spcBef>
              <a:buFont typeface="Symbol"/>
              <a:buChar char="·"/>
              <a:defRPr sz="2000" u="sng">
                <a:solidFill>
                  <a:srgbClr val="0000FF"/>
                </a:solidFill>
                <a:uFill>
                  <a:solidFill>
                    <a:srgbClr val="0000FF"/>
                  </a:solidFill>
                </a:uFill>
              </a:defRPr>
            </a:pPr>
          </a:p>
          <a:p>
            <a:pPr marL="397763" indent="-198881" defTabSz="397763">
              <a:lnSpc>
                <a:spcPct val="107916"/>
              </a:lnSpc>
              <a:spcBef>
                <a:spcPts val="600"/>
              </a:spcBef>
              <a:buFont typeface="Symbol"/>
              <a:buChar char="·"/>
              <a:defRPr b="1" sz="2000">
                <a:uFill>
                  <a:solidFill>
                    <a:srgbClr val="000000"/>
                  </a:solidFill>
                </a:uFill>
              </a:defRPr>
            </a:pPr>
            <a:r>
              <a:t>Managing Sleep Challenges after Transplant, </a:t>
            </a:r>
            <a:r>
              <a:rPr b="0"/>
              <a:t>Eric Zhou PhD, 2020, </a:t>
            </a:r>
            <a:r>
              <a:rPr b="0" u="sng">
                <a:solidFill>
                  <a:srgbClr val="0000FF"/>
                </a:solidFill>
                <a:uFill>
                  <a:solidFill>
                    <a:srgbClr val="0000FF"/>
                  </a:solidFill>
                </a:uFill>
                <a:hlinkClick r:id="rId5" invalidUrl="" action="" tgtFrame="" tooltip="" history="1" highlightClick="0" endSnd="0"/>
              </a:rPr>
              <a:t>https://www.bmtinfonet.org/video/managing-sleep-problems-after-transplant-3</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GVHD Videos, Podcasts, and Webinars"/>
          <p:cNvSpPr txBox="1"/>
          <p:nvPr>
            <p:ph type="title"/>
          </p:nvPr>
        </p:nvSpPr>
        <p:spPr>
          <a:xfrm>
            <a:off x="1791729" y="234776"/>
            <a:ext cx="7898925" cy="1059996"/>
          </a:xfrm>
          <a:prstGeom prst="rect">
            <a:avLst/>
          </a:prstGeom>
        </p:spPr>
        <p:txBody>
          <a:bodyPr/>
          <a:lstStyle/>
          <a:p>
            <a:pPr/>
            <a:r>
              <a:t>GVHD Videos, Podcasts, and Webinars</a:t>
            </a:r>
          </a:p>
        </p:txBody>
      </p:sp>
      <p:sp>
        <p:nvSpPr>
          <p:cNvPr id="419" name="Marrow Masters GVHD Podcasts Series: There is one whole season dedicated to GVHD and a special Season 2 episode featuring Dr. Steve Pavletic. Visit https://bit.ly/MarrowMasters…"/>
          <p:cNvSpPr txBox="1"/>
          <p:nvPr>
            <p:ph type="body" idx="1"/>
          </p:nvPr>
        </p:nvSpPr>
        <p:spPr>
          <a:xfrm>
            <a:off x="722330" y="1661809"/>
            <a:ext cx="10515601" cy="5038621"/>
          </a:xfrm>
          <a:prstGeom prst="rect">
            <a:avLst/>
          </a:prstGeom>
        </p:spPr>
        <p:txBody>
          <a:bodyPr/>
          <a:lstStyle/>
          <a:p>
            <a:pPr marL="159086" indent="-159086" defTabSz="388620">
              <a:lnSpc>
                <a:spcPct val="110000"/>
              </a:lnSpc>
              <a:spcBef>
                <a:spcPts val="100"/>
              </a:spcBef>
              <a:buFontTx/>
              <a:defRPr b="1" sz="1600"/>
            </a:pPr>
            <a:r>
              <a:t>Marrow Masters GVHD Podcasts Series</a:t>
            </a:r>
            <a:r>
              <a:rPr b="0"/>
              <a:t>: There is one whole season dedicated to GVHD and a special Season 2 episode featuring Dr. Steve Pavletic. Visit </a:t>
            </a:r>
            <a:r>
              <a:rPr b="0" u="sng">
                <a:solidFill>
                  <a:srgbClr val="0000FF"/>
                </a:solidFill>
                <a:uFill>
                  <a:solidFill>
                    <a:srgbClr val="0000FF"/>
                  </a:solidFill>
                </a:uFill>
                <a:hlinkClick r:id="rId2" invalidUrl="" action="" tgtFrame="" tooltip="" history="1" highlightClick="0" endSnd="0"/>
              </a:rPr>
              <a:t>https://bit.ly/MarrowMasters</a:t>
            </a:r>
          </a:p>
          <a:p>
            <a:pPr marL="0" indent="0" defTabSz="388620">
              <a:lnSpc>
                <a:spcPct val="110000"/>
              </a:lnSpc>
              <a:spcBef>
                <a:spcPts val="100"/>
              </a:spcBef>
              <a:buSzTx/>
              <a:buNone/>
              <a:defRPr sz="1600"/>
            </a:pPr>
            <a:r>
              <a:t> </a:t>
            </a:r>
          </a:p>
          <a:p>
            <a:pPr marL="159086" indent="-159086" defTabSz="388620">
              <a:lnSpc>
                <a:spcPct val="110000"/>
              </a:lnSpc>
              <a:spcBef>
                <a:spcPts val="100"/>
              </a:spcBef>
              <a:buFontTx/>
              <a:defRPr b="1" sz="1600"/>
            </a:pPr>
            <a:r>
              <a:t>Lunch &amp; Learn with the LINK</a:t>
            </a:r>
            <a:r>
              <a:rPr b="0"/>
              <a:t>: There are several on GVHD and many other topics. They can be accessed here: </a:t>
            </a:r>
            <a:r>
              <a:rPr b="0" u="sng">
                <a:solidFill>
                  <a:srgbClr val="0000FF"/>
                </a:solidFill>
                <a:uFill>
                  <a:solidFill>
                    <a:srgbClr val="0000FF"/>
                  </a:solidFill>
                </a:uFill>
                <a:hlinkClick r:id="rId3" invalidUrl="" action="" tgtFrame="" tooltip="" history="1" highlightClick="0" endSnd="0"/>
              </a:rPr>
              <a:t>https://bit.ly/manyLNLs</a:t>
            </a:r>
          </a:p>
          <a:p>
            <a:pPr marL="0" indent="0" defTabSz="388620">
              <a:lnSpc>
                <a:spcPct val="110000"/>
              </a:lnSpc>
              <a:spcBef>
                <a:spcPts val="100"/>
              </a:spcBef>
              <a:buSzTx/>
              <a:buNone/>
              <a:defRPr sz="1600" u="sng">
                <a:solidFill>
                  <a:srgbClr val="0000FF"/>
                </a:solidFill>
                <a:uFill>
                  <a:solidFill>
                    <a:srgbClr val="0000FF"/>
                  </a:solidFill>
                </a:uFill>
              </a:defRPr>
            </a:pPr>
          </a:p>
          <a:p>
            <a:pPr marL="159086" indent="-159086" defTabSz="388620">
              <a:lnSpc>
                <a:spcPct val="110000"/>
              </a:lnSpc>
              <a:spcBef>
                <a:spcPts val="100"/>
              </a:spcBef>
              <a:buFontTx/>
              <a:defRPr b="1" sz="1600"/>
            </a:pPr>
            <a:r>
              <a:t>How Microbiome and Diet Affect Your GVHD, </a:t>
            </a:r>
            <a:r>
              <a:rPr b="0"/>
              <a:t>Webinar 2020</a:t>
            </a:r>
            <a:r>
              <a:t>,</a:t>
            </a:r>
            <a:r>
              <a:rPr b="0"/>
              <a:t> </a:t>
            </a:r>
            <a:r>
              <a:rPr b="0" u="sng">
                <a:solidFill>
                  <a:srgbClr val="0000FF"/>
                </a:solidFill>
                <a:uFill>
                  <a:solidFill>
                    <a:srgbClr val="0000FF"/>
                  </a:solidFill>
                </a:uFill>
                <a:hlinkClick r:id="rId4" invalidUrl="" action="" tgtFrame="" tooltip="" history="1" highlightClick="0" endSnd="0"/>
              </a:rPr>
              <a:t>https://bit.ly/GVHDSept29webinar</a:t>
            </a:r>
          </a:p>
          <a:p>
            <a:pPr marL="0" indent="0" defTabSz="388620">
              <a:lnSpc>
                <a:spcPct val="110000"/>
              </a:lnSpc>
              <a:spcBef>
                <a:spcPts val="100"/>
              </a:spcBef>
              <a:buSzTx/>
              <a:buNone/>
              <a:defRPr sz="1600" u="sng">
                <a:solidFill>
                  <a:srgbClr val="0000FF"/>
                </a:solidFill>
                <a:uFill>
                  <a:solidFill>
                    <a:srgbClr val="0000FF"/>
                  </a:solidFill>
                </a:uFill>
              </a:defRPr>
            </a:pPr>
          </a:p>
          <a:p>
            <a:pPr marL="159086" indent="-159086" defTabSz="388620">
              <a:lnSpc>
                <a:spcPct val="110000"/>
              </a:lnSpc>
              <a:spcBef>
                <a:spcPts val="100"/>
              </a:spcBef>
              <a:buFontTx/>
              <a:defRPr b="1" sz="1600"/>
            </a:pPr>
            <a:r>
              <a:t>A Virtual Town Hall: Adult Leukemia Care in the Time of COVID-19</a:t>
            </a:r>
            <a:r>
              <a:rPr b="0"/>
              <a:t>,</a:t>
            </a:r>
            <a:r>
              <a:t> </a:t>
            </a:r>
            <a:r>
              <a:rPr b="0"/>
              <a:t>Total Health Conferencing, 2020</a:t>
            </a:r>
            <a:r>
              <a:t>,</a:t>
            </a:r>
            <a:r>
              <a:rPr b="0"/>
              <a:t> </a:t>
            </a:r>
            <a:r>
              <a:rPr b="0" u="sng">
                <a:solidFill>
                  <a:srgbClr val="0000FF"/>
                </a:solidFill>
                <a:uFill>
                  <a:solidFill>
                    <a:srgbClr val="0000FF"/>
                  </a:solidFill>
                </a:uFill>
                <a:hlinkClick r:id="rId5" invalidUrl="" action="" tgtFrame="" tooltip="" history="1" highlightClick="0" endSnd="0"/>
              </a:rPr>
              <a:t>https://www.youtube.com/watch?v=TeykUvjMzdY</a:t>
            </a:r>
            <a:endParaRPr>
              <a:solidFill>
                <a:srgbClr val="0563C1"/>
              </a:solidFill>
            </a:endParaRPr>
          </a:p>
          <a:p>
            <a:pPr marL="159086" indent="-159086" defTabSz="388620">
              <a:lnSpc>
                <a:spcPct val="110000"/>
              </a:lnSpc>
              <a:spcBef>
                <a:spcPts val="100"/>
              </a:spcBef>
              <a:buFontTx/>
              <a:defRPr sz="1600">
                <a:solidFill>
                  <a:srgbClr val="0563C1"/>
                </a:solidFill>
              </a:defRPr>
            </a:pPr>
          </a:p>
          <a:p>
            <a:pPr marL="153401" indent="-153401" defTabSz="353642">
              <a:lnSpc>
                <a:spcPct val="110000"/>
              </a:lnSpc>
              <a:spcBef>
                <a:spcPts val="0"/>
              </a:spcBef>
              <a:buFontTx/>
              <a:defRPr b="1" sz="1600"/>
            </a:pPr>
            <a:r>
              <a:t>How Exercise Can Improve Fatigue, Stamina and Strength</a:t>
            </a:r>
            <a:r>
              <a:rPr b="0"/>
              <a:t>, Scott Capozza, 2020, </a:t>
            </a:r>
            <a:r>
              <a:rPr b="0" u="sng">
                <a:solidFill>
                  <a:srgbClr val="0000FF"/>
                </a:solidFill>
                <a:uFill>
                  <a:solidFill>
                    <a:srgbClr val="0000FF"/>
                  </a:solidFill>
                </a:uFill>
                <a:hlinkClick r:id="rId6" invalidUrl="" action="" tgtFrame="" tooltip="" history="1" highlightClick="0" endSnd="0"/>
              </a:rPr>
              <a:t>https://www.bmtinfonet.org/video/how-exercise-can-improve-fatigue-stamina-and-strength</a:t>
            </a:r>
            <a:endParaRPr>
              <a:solidFill>
                <a:srgbClr val="0563C1"/>
              </a:solidFill>
            </a:endParaRPr>
          </a:p>
          <a:p>
            <a:pPr marL="159086" indent="-159086" defTabSz="388620">
              <a:lnSpc>
                <a:spcPct val="110000"/>
              </a:lnSpc>
              <a:spcBef>
                <a:spcPts val="0"/>
              </a:spcBef>
              <a:buFontTx/>
              <a:defRPr sz="1600">
                <a:solidFill>
                  <a:srgbClr val="0563C1"/>
                </a:solidFill>
              </a:defRPr>
            </a:pPr>
          </a:p>
          <a:p>
            <a:pPr marL="153401" indent="-153401" defTabSz="353642">
              <a:lnSpc>
                <a:spcPct val="110000"/>
              </a:lnSpc>
              <a:spcBef>
                <a:spcPts val="0"/>
              </a:spcBef>
              <a:buFontTx/>
              <a:defRPr b="1" sz="1600"/>
            </a:pPr>
            <a:r>
              <a:t>Exercises for Patients to help manage fatigue</a:t>
            </a:r>
            <a:r>
              <a:rPr b="0"/>
              <a:t>, from Brigham and Women’s Hospital, </a:t>
            </a:r>
            <a:r>
              <a:rPr b="0" u="sng">
                <a:solidFill>
                  <a:srgbClr val="0000FF"/>
                </a:solidFill>
                <a:uFill>
                  <a:solidFill>
                    <a:srgbClr val="0000FF"/>
                  </a:solidFill>
                </a:uFill>
                <a:hlinkClick r:id="rId7" invalidUrl="" action="" tgtFrame="" tooltip="" history="1" highlightClick="0" endSnd="0"/>
              </a:rPr>
              <a:t>https://partners.medbridgego.com/access_token</a:t>
            </a:r>
            <a:r>
              <a:rPr b="0"/>
              <a:t>; access code XA3FFPF8</a:t>
            </a:r>
            <a:endParaRPr sz="1100"/>
          </a:p>
          <a:p>
            <a:pPr marL="159086" indent="-159086" defTabSz="388620">
              <a:lnSpc>
                <a:spcPct val="100000"/>
              </a:lnSpc>
              <a:spcBef>
                <a:spcPts val="0"/>
              </a:spcBef>
              <a:buFontTx/>
              <a:defRPr b="1" sz="1100"/>
            </a:pPr>
          </a:p>
          <a:p>
            <a:pPr marL="0" indent="0" defTabSz="388620">
              <a:lnSpc>
                <a:spcPct val="100000"/>
              </a:lnSpc>
              <a:spcBef>
                <a:spcPts val="0"/>
              </a:spcBef>
              <a:buSzTx/>
              <a:buNone/>
              <a:defRPr sz="1500"/>
            </a:pPr>
            <a:r>
              <a:t> </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Emotional Support for GVHD Patients and Family Members"/>
          <p:cNvSpPr txBox="1"/>
          <p:nvPr>
            <p:ph type="title"/>
          </p:nvPr>
        </p:nvSpPr>
        <p:spPr>
          <a:xfrm>
            <a:off x="1791729" y="234776"/>
            <a:ext cx="7898925" cy="1059996"/>
          </a:xfrm>
          <a:prstGeom prst="rect">
            <a:avLst/>
          </a:prstGeom>
        </p:spPr>
        <p:txBody>
          <a:bodyPr/>
          <a:lstStyle/>
          <a:p>
            <a:pPr/>
            <a:r>
              <a:t>Emotional Support for GVHD Patients and Family Members</a:t>
            </a:r>
          </a:p>
        </p:txBody>
      </p:sp>
      <p:sp>
        <p:nvSpPr>
          <p:cNvPr id="422" name="Be The Match®, free professional telephone counseling, one-on-one peer support program, support groups for GVHD patients and caregivers, patientinfo@nmdp.org, phone 888-999-6743 or 763-406-3410…"/>
          <p:cNvSpPr txBox="1"/>
          <p:nvPr>
            <p:ph type="body" idx="1"/>
          </p:nvPr>
        </p:nvSpPr>
        <p:spPr>
          <a:xfrm>
            <a:off x="838200" y="1825625"/>
            <a:ext cx="10515600" cy="4661886"/>
          </a:xfrm>
          <a:prstGeom prst="rect">
            <a:avLst/>
          </a:prstGeom>
        </p:spPr>
        <p:txBody>
          <a:bodyPr/>
          <a:lstStyle/>
          <a:p>
            <a:pPr marL="388620" indent="-194310" defTabSz="388620">
              <a:lnSpc>
                <a:spcPct val="107916"/>
              </a:lnSpc>
              <a:spcBef>
                <a:spcPts val="600"/>
              </a:spcBef>
              <a:buFont typeface="Symbol"/>
              <a:buChar char="·"/>
              <a:defRPr b="1" sz="1800">
                <a:solidFill>
                  <a:srgbClr val="0D0D0D"/>
                </a:solidFill>
                <a:uFill>
                  <a:solidFill>
                    <a:srgbClr val="0D0D0D"/>
                  </a:solidFill>
                </a:uFill>
              </a:defRPr>
            </a:pPr>
            <a:r>
              <a:t>Be The Match®, </a:t>
            </a:r>
            <a:r>
              <a:rPr b="0"/>
              <a:t>patient navigation, </a:t>
            </a:r>
            <a:r>
              <a:rPr b="0"/>
              <a:t>free professional telephone counseling, one-on-one peer support program, support groups for GVHD patients and caregivers, </a:t>
            </a:r>
            <a:r>
              <a:rPr b="0" u="sng">
                <a:solidFill>
                  <a:srgbClr val="0000FF"/>
                </a:solidFill>
                <a:uFill>
                  <a:solidFill>
                    <a:srgbClr val="0000FF"/>
                  </a:solidFill>
                </a:uFill>
                <a:hlinkClick r:id="rId2" invalidUrl="" action="" tgtFrame="" tooltip="" history="1" highlightClick="0" endSnd="0"/>
              </a:rPr>
              <a:t>patientinfo@nmdp.org</a:t>
            </a:r>
            <a:r>
              <a:rPr b="0"/>
              <a:t>, phone 888-999-6743 or 763-406-3410</a:t>
            </a:r>
          </a:p>
          <a:p>
            <a:pPr marL="388620" indent="-194310" defTabSz="388620">
              <a:lnSpc>
                <a:spcPct val="107916"/>
              </a:lnSpc>
              <a:spcBef>
                <a:spcPts val="600"/>
              </a:spcBef>
              <a:buFont typeface="Symbol"/>
              <a:buChar char="·"/>
              <a:defRPr sz="1800">
                <a:solidFill>
                  <a:srgbClr val="0D0D0D"/>
                </a:solidFill>
                <a:uFill>
                  <a:solidFill>
                    <a:srgbClr val="0D0D0D"/>
                  </a:solidFill>
                </a:uFill>
              </a:defRPr>
            </a:pPr>
          </a:p>
          <a:p>
            <a:pPr marL="388620" indent="-194310" defTabSz="388620">
              <a:lnSpc>
                <a:spcPct val="107916"/>
              </a:lnSpc>
              <a:spcBef>
                <a:spcPts val="600"/>
              </a:spcBef>
              <a:buFont typeface="Symbol"/>
              <a:buChar char="·"/>
              <a:defRPr b="1" sz="1800">
                <a:solidFill>
                  <a:srgbClr val="0D0D0D"/>
                </a:solidFill>
                <a:uFill>
                  <a:solidFill>
                    <a:srgbClr val="0D0D0D"/>
                  </a:solidFill>
                </a:uFill>
              </a:defRPr>
            </a:pPr>
            <a:r>
              <a:t>BMT InfoNet, Caring Connections </a:t>
            </a:r>
            <a:r>
              <a:rPr b="0"/>
              <a:t>telephone one-on-one peer support for patients and family members, </a:t>
            </a:r>
            <a:r>
              <a:rPr b="0" u="sng">
                <a:solidFill>
                  <a:srgbClr val="0000FF"/>
                </a:solidFill>
                <a:uFill>
                  <a:solidFill>
                    <a:srgbClr val="0000FF"/>
                  </a:solidFill>
                </a:uFill>
                <a:hlinkClick r:id="rId3" invalidUrl="" action="" tgtFrame="" tooltip="" history="1" highlightClick="0" endSnd="0"/>
              </a:rPr>
              <a:t>www.bmtinfonet.org/caring-connection</a:t>
            </a:r>
            <a:r>
              <a:rPr b="0"/>
              <a:t>, </a:t>
            </a:r>
            <a:r>
              <a:rPr b="0" u="sng">
                <a:solidFill>
                  <a:srgbClr val="0000FF"/>
                </a:solidFill>
                <a:uFill>
                  <a:solidFill>
                    <a:srgbClr val="0000FF"/>
                  </a:solidFill>
                </a:uFill>
                <a:hlinkClick r:id="rId4" invalidUrl="" action="" tgtFrame="" tooltip="" history="1" highlightClick="0" endSnd="0"/>
              </a:rPr>
              <a:t>help@bmtinfonet.org</a:t>
            </a:r>
            <a:r>
              <a:rPr b="0"/>
              <a:t>, phone 888-597-7674 or 847-433-3313; telephone support groups for GVHD patients and caregivers</a:t>
            </a:r>
          </a:p>
          <a:p>
            <a:pPr marL="388620" indent="-194310" defTabSz="388620">
              <a:lnSpc>
                <a:spcPct val="107916"/>
              </a:lnSpc>
              <a:spcBef>
                <a:spcPts val="600"/>
              </a:spcBef>
              <a:buFont typeface="Symbol"/>
              <a:buChar char="·"/>
              <a:defRPr sz="1800">
                <a:solidFill>
                  <a:srgbClr val="0D0D0D"/>
                </a:solidFill>
                <a:uFill>
                  <a:solidFill>
                    <a:srgbClr val="0D0D0D"/>
                  </a:solidFill>
                </a:uFill>
              </a:defRPr>
            </a:pPr>
          </a:p>
          <a:p>
            <a:pPr marL="388620" indent="-194310" defTabSz="388620">
              <a:lnSpc>
                <a:spcPct val="107916"/>
              </a:lnSpc>
              <a:spcBef>
                <a:spcPts val="600"/>
              </a:spcBef>
              <a:buFont typeface="Symbol"/>
              <a:buChar char="·"/>
              <a:defRPr b="1" sz="1800">
                <a:solidFill>
                  <a:srgbClr val="0D0D0D"/>
                </a:solidFill>
                <a:uFill>
                  <a:solidFill>
                    <a:srgbClr val="0D0D0D"/>
                  </a:solidFill>
                </a:uFill>
              </a:defRPr>
            </a:pPr>
            <a:r>
              <a:t>nbmtLink Peer Support on Call, </a:t>
            </a:r>
            <a:r>
              <a:rPr b="0"/>
              <a:t>telephone one-on-one peer support for patients and family members, </a:t>
            </a:r>
            <a:r>
              <a:rPr b="0" u="sng">
                <a:solidFill>
                  <a:srgbClr val="0000FF"/>
                </a:solidFill>
                <a:uFill>
                  <a:solidFill>
                    <a:srgbClr val="0000FF"/>
                  </a:solidFill>
                </a:uFill>
                <a:hlinkClick r:id="rId5" invalidUrl="" action="" tgtFrame="" tooltip="" history="1" highlightClick="0" endSnd="0"/>
              </a:rPr>
              <a:t>info@nbmtlink.org</a:t>
            </a:r>
            <a:r>
              <a:rPr b="0"/>
              <a:t>, phone 800-546-5268</a:t>
            </a:r>
          </a:p>
          <a:p>
            <a:pPr marL="388620" indent="-194310" defTabSz="388620">
              <a:lnSpc>
                <a:spcPct val="107916"/>
              </a:lnSpc>
              <a:spcBef>
                <a:spcPts val="600"/>
              </a:spcBef>
              <a:buFont typeface="Symbol"/>
              <a:buChar char="·"/>
              <a:defRPr sz="1800">
                <a:solidFill>
                  <a:srgbClr val="0D0D0D"/>
                </a:solidFill>
                <a:uFill>
                  <a:solidFill>
                    <a:srgbClr val="0D0D0D"/>
                  </a:solidFill>
                </a:uFill>
              </a:defRPr>
            </a:pPr>
          </a:p>
          <a:p>
            <a:pPr marL="388620" indent="-194310" defTabSz="388620">
              <a:lnSpc>
                <a:spcPct val="107916"/>
              </a:lnSpc>
              <a:spcBef>
                <a:spcPts val="600"/>
              </a:spcBef>
              <a:buFont typeface="Symbol"/>
              <a:buChar char="·"/>
              <a:defRPr b="1" sz="1800">
                <a:solidFill>
                  <a:srgbClr val="0D0D0D"/>
                </a:solidFill>
                <a:uFill>
                  <a:solidFill>
                    <a:srgbClr val="0D0D0D"/>
                  </a:solidFill>
                </a:uFill>
              </a:defRPr>
            </a:pPr>
            <a:r>
              <a:t>Leukemia &amp; Lymphoma Society, First Connection </a:t>
            </a:r>
            <a:r>
              <a:rPr b="0"/>
              <a:t>one-on-one peer support program, </a:t>
            </a:r>
            <a:r>
              <a:rPr b="0" u="sng">
                <a:solidFill>
                  <a:srgbClr val="0000FF"/>
                </a:solidFill>
                <a:uFill>
                  <a:solidFill>
                    <a:srgbClr val="0000FF"/>
                  </a:solidFill>
                </a:uFill>
                <a:hlinkClick r:id="rId6" invalidUrl="" action="" tgtFrame="" tooltip="" history="1" highlightClick="0" endSnd="0"/>
              </a:rPr>
              <a:t>www.lls.org/support/peer-to-peer-support</a:t>
            </a:r>
            <a:r>
              <a:rPr b="0"/>
              <a:t>, 800-955-4572</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Emotional Support for GVHD Patients and Family Members"/>
          <p:cNvSpPr txBox="1"/>
          <p:nvPr>
            <p:ph type="title"/>
          </p:nvPr>
        </p:nvSpPr>
        <p:spPr>
          <a:xfrm>
            <a:off x="1791729" y="234776"/>
            <a:ext cx="7898925" cy="1059996"/>
          </a:xfrm>
          <a:prstGeom prst="rect">
            <a:avLst/>
          </a:prstGeom>
        </p:spPr>
        <p:txBody>
          <a:bodyPr/>
          <a:lstStyle/>
          <a:p>
            <a:pPr/>
            <a:r>
              <a:t>Emotional Support for GVHD Patients and Family Members</a:t>
            </a:r>
          </a:p>
        </p:txBody>
      </p:sp>
      <p:sp>
        <p:nvSpPr>
          <p:cNvPr id="425" name="AA-MDS International Foundation, Peer support network, www.aamds.org/support/support-networks, 800-747-2820…"/>
          <p:cNvSpPr txBox="1"/>
          <p:nvPr>
            <p:ph type="body" idx="1"/>
          </p:nvPr>
        </p:nvSpPr>
        <p:spPr>
          <a:xfrm>
            <a:off x="838200" y="1637082"/>
            <a:ext cx="10515600" cy="4872214"/>
          </a:xfrm>
          <a:prstGeom prst="rect">
            <a:avLst/>
          </a:prstGeom>
        </p:spPr>
        <p:txBody>
          <a:bodyPr/>
          <a:lstStyle/>
          <a:p>
            <a:pPr marL="348110" indent="-174055" defTabSz="348110">
              <a:lnSpc>
                <a:spcPct val="97124"/>
              </a:lnSpc>
              <a:spcBef>
                <a:spcPts val="500"/>
              </a:spcBef>
              <a:buFont typeface="Symbol"/>
              <a:buChar char="·"/>
              <a:defRPr b="1" sz="1800">
                <a:solidFill>
                  <a:srgbClr val="0D0D0D"/>
                </a:solidFill>
                <a:uFill>
                  <a:solidFill>
                    <a:srgbClr val="0D0D0D"/>
                  </a:solidFill>
                </a:uFill>
              </a:defRPr>
            </a:pPr>
            <a:r>
              <a:t>AA-MDS International Foundation, </a:t>
            </a:r>
            <a:r>
              <a:rPr b="0"/>
              <a:t>Peer support network, </a:t>
            </a:r>
            <a:r>
              <a:rPr b="0" u="sng">
                <a:solidFill>
                  <a:srgbClr val="0000FF"/>
                </a:solidFill>
                <a:uFill>
                  <a:solidFill>
                    <a:srgbClr val="0000FF"/>
                  </a:solidFill>
                </a:uFill>
                <a:hlinkClick r:id="rId2" invalidUrl="" action="" tgtFrame="" tooltip="" history="1" highlightClick="0" endSnd="0"/>
              </a:rPr>
              <a:t>www.aamds.org/support/support-networks</a:t>
            </a:r>
            <a:r>
              <a:rPr b="0"/>
              <a:t>, 800-747-2820</a:t>
            </a:r>
          </a:p>
          <a:p>
            <a:pPr marL="348110" indent="-174055" defTabSz="348110">
              <a:lnSpc>
                <a:spcPct val="97124"/>
              </a:lnSpc>
              <a:spcBef>
                <a:spcPts val="500"/>
              </a:spcBef>
              <a:buFont typeface="Symbol"/>
              <a:buChar char="·"/>
              <a:defRPr sz="1800">
                <a:solidFill>
                  <a:srgbClr val="0D0D0D"/>
                </a:solidFill>
                <a:uFill>
                  <a:solidFill>
                    <a:srgbClr val="0D0D0D"/>
                  </a:solidFill>
                </a:uFill>
              </a:defRPr>
            </a:pPr>
          </a:p>
          <a:p>
            <a:pPr marL="348110" indent="-174055" defTabSz="348110">
              <a:lnSpc>
                <a:spcPct val="97124"/>
              </a:lnSpc>
              <a:spcBef>
                <a:spcPts val="500"/>
              </a:spcBef>
              <a:buFont typeface="Symbol"/>
              <a:buChar char="·"/>
              <a:defRPr b="1" sz="1800">
                <a:solidFill>
                  <a:srgbClr val="0D0D0D"/>
                </a:solidFill>
                <a:uFill>
                  <a:solidFill>
                    <a:srgbClr val="0D0D0D"/>
                  </a:solidFill>
                </a:uFill>
              </a:defRPr>
            </a:pPr>
            <a:r>
              <a:t>Cancer Support Community, </a:t>
            </a:r>
            <a:r>
              <a:rPr b="0"/>
              <a:t>Cancer Support Help Line, 888-793-9355; MyLifeLine peer support </a:t>
            </a:r>
            <a:r>
              <a:rPr b="0" u="sng">
                <a:solidFill>
                  <a:srgbClr val="0000FF"/>
                </a:solidFill>
                <a:uFill>
                  <a:solidFill>
                    <a:srgbClr val="0000FF"/>
                  </a:solidFill>
                </a:uFill>
                <a:hlinkClick r:id="rId3" invalidUrl="" action="" tgtFrame="" tooltip="" history="1" highlightClick="0" endSnd="0"/>
              </a:rPr>
              <a:t>www.cancersupportcommunity.org/mylifeline</a:t>
            </a:r>
            <a:endParaRPr>
              <a:uFill>
                <a:solidFill>
                  <a:srgbClr val="000000"/>
                </a:solidFill>
              </a:uFill>
            </a:endParaRPr>
          </a:p>
          <a:p>
            <a:pPr marL="348110" indent="-174055" defTabSz="348110">
              <a:lnSpc>
                <a:spcPct val="97124"/>
              </a:lnSpc>
              <a:spcBef>
                <a:spcPts val="500"/>
              </a:spcBef>
              <a:buFont typeface="Symbol"/>
              <a:buChar char="·"/>
              <a:defRPr b="1" sz="1800">
                <a:solidFill>
                  <a:srgbClr val="0D0D0D"/>
                </a:solidFill>
                <a:uFill>
                  <a:solidFill>
                    <a:srgbClr val="000000"/>
                  </a:solidFill>
                </a:uFill>
              </a:defRPr>
            </a:pPr>
          </a:p>
          <a:p>
            <a:pPr marL="348110" indent="-174055" defTabSz="348110">
              <a:lnSpc>
                <a:spcPct val="97124"/>
              </a:lnSpc>
              <a:spcBef>
                <a:spcPts val="500"/>
              </a:spcBef>
              <a:buFont typeface="Symbol"/>
              <a:buChar char="·"/>
              <a:defRPr b="1" sz="1800">
                <a:solidFill>
                  <a:srgbClr val="0D0D0D"/>
                </a:solidFill>
                <a:uFill>
                  <a:solidFill>
                    <a:srgbClr val="0D0D0D"/>
                  </a:solidFill>
                </a:uFill>
              </a:defRPr>
            </a:pPr>
            <a:r>
              <a:t>Cancer</a:t>
            </a:r>
            <a:r>
              <a:rPr i="1"/>
              <a:t>Care, </a:t>
            </a:r>
            <a:r>
              <a:rPr b="0"/>
              <a:t>free professional counseling for cancer patients and caregivers in New York and New Jersey; support group for caregivers of transplant patients, 800-813-4673</a:t>
            </a:r>
          </a:p>
          <a:p>
            <a:pPr marL="348110" indent="-174055" defTabSz="348110">
              <a:lnSpc>
                <a:spcPct val="97124"/>
              </a:lnSpc>
              <a:spcBef>
                <a:spcPts val="500"/>
              </a:spcBef>
              <a:buFont typeface="Symbol"/>
              <a:buChar char="·"/>
              <a:defRPr sz="1800">
                <a:solidFill>
                  <a:srgbClr val="0D0D0D"/>
                </a:solidFill>
                <a:uFill>
                  <a:solidFill>
                    <a:srgbClr val="0D0D0D"/>
                  </a:solidFill>
                </a:uFill>
              </a:defRPr>
            </a:pPr>
          </a:p>
          <a:p>
            <a:pPr marL="348110" indent="-174055" defTabSz="348110">
              <a:lnSpc>
                <a:spcPct val="97124"/>
              </a:lnSpc>
              <a:spcBef>
                <a:spcPts val="500"/>
              </a:spcBef>
              <a:buFont typeface="Symbol"/>
              <a:buChar char="·"/>
              <a:defRPr b="1" sz="1800">
                <a:solidFill>
                  <a:srgbClr val="0D0D0D"/>
                </a:solidFill>
                <a:uFill>
                  <a:solidFill>
                    <a:srgbClr val="0D0D0D"/>
                  </a:solidFill>
                </a:uFill>
              </a:defRPr>
            </a:pPr>
            <a:r>
              <a:t>Imerman Angels, </a:t>
            </a:r>
            <a:r>
              <a:rPr b="0"/>
              <a:t>telephone one-on-one peer support, </a:t>
            </a:r>
            <a:r>
              <a:rPr b="0" u="sng">
                <a:solidFill>
                  <a:srgbClr val="0000FF"/>
                </a:solidFill>
                <a:uFill>
                  <a:solidFill>
                    <a:srgbClr val="0000FF"/>
                  </a:solidFill>
                </a:uFill>
                <a:hlinkClick r:id="rId4" invalidUrl="" action="" tgtFrame="" tooltip="" history="1" highlightClick="0" endSnd="0"/>
              </a:rPr>
              <a:t>https://imermanangels.org/contact-us</a:t>
            </a:r>
            <a:r>
              <a:rPr b="0"/>
              <a:t> </a:t>
            </a:r>
          </a:p>
          <a:p>
            <a:pPr marL="348110" indent="-174055" defTabSz="348110">
              <a:lnSpc>
                <a:spcPct val="97124"/>
              </a:lnSpc>
              <a:spcBef>
                <a:spcPts val="500"/>
              </a:spcBef>
              <a:buFont typeface="Symbol"/>
              <a:buChar char="·"/>
              <a:defRPr sz="1800">
                <a:solidFill>
                  <a:srgbClr val="0D0D0D"/>
                </a:solidFill>
                <a:uFill>
                  <a:solidFill>
                    <a:srgbClr val="0D0D0D"/>
                  </a:solidFill>
                </a:uFill>
              </a:defRPr>
            </a:pPr>
          </a:p>
          <a:p>
            <a:pPr marL="348110" indent="-174055" defTabSz="348110">
              <a:lnSpc>
                <a:spcPct val="97124"/>
              </a:lnSpc>
              <a:spcBef>
                <a:spcPts val="500"/>
              </a:spcBef>
              <a:buFont typeface="Symbol"/>
              <a:buChar char="·"/>
              <a:defRPr b="1" sz="1800">
                <a:solidFill>
                  <a:srgbClr val="0D0D0D"/>
                </a:solidFill>
                <a:uFill>
                  <a:solidFill>
                    <a:srgbClr val="0D0D0D"/>
                  </a:solidFill>
                </a:uFill>
              </a:defRPr>
            </a:pPr>
            <a:r>
              <a:t>Patient Advocacy Committee of the European Society for Blood and Marrow Transplantation (EBMT)</a:t>
            </a:r>
            <a:r>
              <a:rPr b="0"/>
              <a:t>, advocacy committee for European patients after stem cell transplantation, </a:t>
            </a:r>
            <a:r>
              <a:rPr b="0" u="sng">
                <a:solidFill>
                  <a:srgbClr val="0000FF"/>
                </a:solidFill>
                <a:uFill>
                  <a:solidFill>
                    <a:srgbClr val="0000FF"/>
                  </a:solidFill>
                </a:uFill>
                <a:hlinkClick r:id="rId5" invalidUrl="" action="" tgtFrame="" tooltip="" history="1" highlightClick="0" endSnd="0"/>
              </a:rPr>
              <a:t>https://www.ebmt.org/patient-advocacy-committee</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Emotional Support for AYA Patients and Family Members"/>
          <p:cNvSpPr txBox="1"/>
          <p:nvPr>
            <p:ph type="title"/>
          </p:nvPr>
        </p:nvSpPr>
        <p:spPr>
          <a:xfrm>
            <a:off x="1791729" y="234776"/>
            <a:ext cx="7898925" cy="1059996"/>
          </a:xfrm>
          <a:prstGeom prst="rect">
            <a:avLst/>
          </a:prstGeom>
        </p:spPr>
        <p:txBody>
          <a:bodyPr/>
          <a:lstStyle/>
          <a:p>
            <a:pPr/>
            <a:r>
              <a:t>Emotional Support for AYA Patients and Family Members</a:t>
            </a:r>
          </a:p>
        </p:txBody>
      </p:sp>
      <p:sp>
        <p:nvSpPr>
          <p:cNvPr id="428" name="Livestrong, Adolescents and Young Adults, https://www.livestrong.org/we-can-help/young-adults, phone 855-220-7777…"/>
          <p:cNvSpPr txBox="1"/>
          <p:nvPr>
            <p:ph type="body" idx="1"/>
          </p:nvPr>
        </p:nvSpPr>
        <p:spPr>
          <a:xfrm>
            <a:off x="838200" y="1825625"/>
            <a:ext cx="10515600" cy="4351338"/>
          </a:xfrm>
          <a:prstGeom prst="rect">
            <a:avLst/>
          </a:prstGeom>
        </p:spPr>
        <p:txBody>
          <a:bodyPr/>
          <a:lstStyle/>
          <a:p>
            <a:pPr marL="210551" indent="-210551" defTabSz="457200">
              <a:lnSpc>
                <a:spcPct val="100000"/>
              </a:lnSpc>
              <a:spcBef>
                <a:spcPts val="0"/>
              </a:spcBef>
              <a:buFontTx/>
              <a:defRPr b="1" sz="2100"/>
            </a:pPr>
            <a:r>
              <a:t>Livestrong,</a:t>
            </a:r>
            <a:r>
              <a:rPr b="0"/>
              <a:t> Adolescents and Young Adults,</a:t>
            </a:r>
            <a:r>
              <a:rPr b="0">
                <a:solidFill>
                  <a:srgbClr val="0563C1"/>
                </a:solidFill>
              </a:rPr>
              <a:t> </a:t>
            </a:r>
            <a:r>
              <a:rPr b="0" u="sng">
                <a:solidFill>
                  <a:srgbClr val="0000FF"/>
                </a:solidFill>
                <a:uFill>
                  <a:solidFill>
                    <a:srgbClr val="0000FF"/>
                  </a:solidFill>
                </a:uFill>
                <a:hlinkClick r:id="rId2" invalidUrl="" action="" tgtFrame="" tooltip="" history="1" highlightClick="0" endSnd="0"/>
              </a:rPr>
              <a:t>https://www.livestrong.org/we-can-help/young-adults</a:t>
            </a:r>
            <a:r>
              <a:rPr b="0">
                <a:solidFill>
                  <a:srgbClr val="0563C1"/>
                </a:solidFill>
              </a:rPr>
              <a:t>, </a:t>
            </a:r>
            <a:r>
              <a:rPr b="0"/>
              <a:t>phone 855-220-7777</a:t>
            </a:r>
            <a:endParaRPr>
              <a:solidFill>
                <a:srgbClr val="0563C1"/>
              </a:solidFill>
            </a:endParaRPr>
          </a:p>
          <a:p>
            <a:pPr marL="210551" indent="-210551" defTabSz="457200">
              <a:lnSpc>
                <a:spcPct val="100000"/>
              </a:lnSpc>
              <a:spcBef>
                <a:spcPts val="0"/>
              </a:spcBef>
              <a:buFontTx/>
              <a:defRPr b="1" sz="2100">
                <a:solidFill>
                  <a:srgbClr val="0563C1"/>
                </a:solidFill>
              </a:defRPr>
            </a:pPr>
          </a:p>
          <a:p>
            <a:pPr marL="210551" indent="-210551" defTabSz="457200">
              <a:lnSpc>
                <a:spcPct val="100000"/>
              </a:lnSpc>
              <a:spcBef>
                <a:spcPts val="0"/>
              </a:spcBef>
              <a:buFontTx/>
              <a:defRPr b="1" sz="2100"/>
            </a:pPr>
            <a:r>
              <a:t>Steven G AYA Cancer Research Fund</a:t>
            </a:r>
            <a:r>
              <a:rPr b="0"/>
              <a:t>, Helping adolescents and young adults with wellness, education, and research, </a:t>
            </a:r>
            <a:r>
              <a:rPr b="0" u="sng">
                <a:solidFill>
                  <a:srgbClr val="0000FF"/>
                </a:solidFill>
                <a:uFill>
                  <a:solidFill>
                    <a:srgbClr val="0000FF"/>
                  </a:solidFill>
                </a:uFill>
                <a:hlinkClick r:id="rId3" invalidUrl="" action="" tgtFrame="" tooltip="" history="1" highlightClick="0" endSnd="0"/>
              </a:rPr>
              <a:t>http://fightconquercure.org/</a:t>
            </a:r>
            <a:r>
              <a:rPr b="0"/>
              <a:t>, phone 216-387-2681</a:t>
            </a:r>
          </a:p>
          <a:p>
            <a:pPr marL="210551" indent="-210551" defTabSz="457200">
              <a:lnSpc>
                <a:spcPct val="100000"/>
              </a:lnSpc>
              <a:spcBef>
                <a:spcPts val="0"/>
              </a:spcBef>
              <a:buFontTx/>
              <a:defRPr sz="2100"/>
            </a:pPr>
          </a:p>
          <a:p>
            <a:pPr marL="210551" indent="-210551" defTabSz="457200">
              <a:lnSpc>
                <a:spcPct val="100000"/>
              </a:lnSpc>
              <a:spcBef>
                <a:spcPts val="0"/>
              </a:spcBef>
              <a:buFontTx/>
              <a:defRPr b="1" sz="2100"/>
            </a:pPr>
            <a:r>
              <a:t>Elephants and Tea</a:t>
            </a:r>
            <a:r>
              <a:rPr b="0"/>
              <a:t>, Support for the AYA cancer community, in the form of conversation, webinars, virtual gatherings, and written materials, </a:t>
            </a:r>
            <a:r>
              <a:rPr b="0" u="sng">
                <a:solidFill>
                  <a:srgbClr val="0000FF"/>
                </a:solidFill>
                <a:uFill>
                  <a:solidFill>
                    <a:srgbClr val="0000FF"/>
                  </a:solidFill>
                </a:uFill>
                <a:hlinkClick r:id="rId4" invalidUrl="" action="" tgtFrame="" tooltip="" history="1" highlightClick="0" endSnd="0"/>
              </a:rPr>
              <a:t>https://elephantsandtea.com/</a:t>
            </a:r>
            <a:r>
              <a:rPr b="0"/>
              <a:t>, email </a:t>
            </a:r>
            <a:r>
              <a:rPr b="0" u="sng">
                <a:solidFill>
                  <a:srgbClr val="0000FF"/>
                </a:solidFill>
                <a:uFill>
                  <a:solidFill>
                    <a:srgbClr val="0000FF"/>
                  </a:solidFill>
                </a:uFill>
                <a:hlinkClick r:id="rId5" invalidUrl="" action="" tgtFrame="" tooltip="" history="1" highlightClick="0" endSnd="0"/>
              </a:rPr>
              <a:t>info@elephantsandtea.com</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xfrm>
            <a:off x="1791728" y="234776"/>
            <a:ext cx="7981665" cy="1059996"/>
          </a:xfrm>
          <a:prstGeom prst="rect">
            <a:avLst/>
          </a:prstGeom>
        </p:spPr>
        <p:txBody>
          <a:bodyPr/>
          <a:lstStyle/>
          <a:p>
            <a:pPr/>
            <a:r>
              <a:t>Etiology and Prevention:</a:t>
            </a:r>
            <a:br/>
            <a:r>
              <a:t>Synopsis of Manuscript</a:t>
            </a:r>
          </a:p>
        </p:txBody>
      </p:sp>
      <p:sp>
        <p:nvSpPr>
          <p:cNvPr id="169" name="Text Placeholder 2"/>
          <p:cNvSpPr txBox="1"/>
          <p:nvPr>
            <p:ph type="body" idx="1"/>
          </p:nvPr>
        </p:nvSpPr>
        <p:spPr>
          <a:xfrm>
            <a:off x="838200" y="1825623"/>
            <a:ext cx="10515600" cy="4682056"/>
          </a:xfrm>
          <a:prstGeom prst="rect">
            <a:avLst/>
          </a:prstGeom>
        </p:spPr>
        <p:txBody>
          <a:bodyPr/>
          <a:lstStyle/>
          <a:p>
            <a:pPr marL="457200" indent="-457200">
              <a:lnSpc>
                <a:spcPct val="96000"/>
              </a:lnSpc>
              <a:defRPr sz="2400"/>
            </a:pPr>
            <a:r>
              <a:t>The causes of cGVHD are multifactorial</a:t>
            </a:r>
            <a:endParaRPr sz="2100"/>
          </a:p>
          <a:p>
            <a:pPr lvl="1" marL="952500" indent="-457200">
              <a:lnSpc>
                <a:spcPct val="96000"/>
              </a:lnSpc>
              <a:buFont typeface="Helvetica"/>
              <a:buChar char="➢"/>
              <a:defRPr sz="2000"/>
            </a:pPr>
            <a:r>
              <a:t>Primary and secondary insults</a:t>
            </a:r>
            <a:endParaRPr sz="2100"/>
          </a:p>
          <a:p>
            <a:pPr lvl="2" marL="1463038" indent="-457200">
              <a:lnSpc>
                <a:spcPct val="96000"/>
              </a:lnSpc>
              <a:spcBef>
                <a:spcPts val="400"/>
              </a:spcBef>
              <a:defRPr sz="1700"/>
            </a:pPr>
            <a:r>
              <a:t>Donor, graft, recipient factors </a:t>
            </a:r>
          </a:p>
          <a:p>
            <a:pPr lvl="2" marL="1463038" indent="-457200">
              <a:lnSpc>
                <a:spcPct val="96000"/>
              </a:lnSpc>
              <a:spcBef>
                <a:spcPts val="400"/>
              </a:spcBef>
              <a:defRPr sz="1700"/>
            </a:pPr>
            <a:r>
              <a:t>Tissue damage and dysfunction from pre-HCT conditioning, post-HCT infections, immunosuppressive medications, changes in microbiome and mucosal integrity</a:t>
            </a:r>
          </a:p>
          <a:p>
            <a:pPr lvl="1" marL="952500" indent="-457200">
              <a:lnSpc>
                <a:spcPct val="96000"/>
              </a:lnSpc>
              <a:buFont typeface="Helvetica"/>
              <a:buChar char="➢"/>
              <a:defRPr sz="2000"/>
            </a:pPr>
            <a:r>
              <a:t>Multiple immune populations are important</a:t>
            </a:r>
            <a:endParaRPr sz="2600"/>
          </a:p>
          <a:p>
            <a:pPr marL="457200" indent="-457200">
              <a:lnSpc>
                <a:spcPct val="96000"/>
              </a:lnSpc>
              <a:spcBef>
                <a:spcPts val="3100"/>
              </a:spcBef>
              <a:defRPr sz="2400"/>
            </a:pPr>
            <a:r>
              <a:t>Where, when, and how to intervene</a:t>
            </a:r>
            <a:endParaRPr sz="2100"/>
          </a:p>
          <a:p>
            <a:pPr lvl="1" marL="952500" indent="-457200">
              <a:lnSpc>
                <a:spcPct val="96000"/>
              </a:lnSpc>
              <a:buFont typeface="Helvetica"/>
              <a:buChar char="➢"/>
              <a:defRPr sz="2000"/>
            </a:pPr>
            <a:r>
              <a:t>Different targets – </a:t>
            </a:r>
            <a:r>
              <a:rPr sz="1700"/>
              <a:t>donor selection, graft engineering, t-cell depletion, balance of immune effector &amp; regulatory cells, infection &amp; tissue damage prevention, etc.</a:t>
            </a:r>
            <a:endParaRPr sz="2100"/>
          </a:p>
          <a:p>
            <a:pPr lvl="1" marL="952500" indent="-457200">
              <a:lnSpc>
                <a:spcPct val="96000"/>
              </a:lnSpc>
              <a:buFont typeface="Helvetica"/>
              <a:buChar char="➢"/>
              <a:defRPr sz="2000"/>
            </a:pPr>
            <a:r>
              <a:t>cGVHD risk assessment and stratification tools</a:t>
            </a:r>
            <a:endParaRPr sz="2100"/>
          </a:p>
          <a:p>
            <a:pPr lvl="1" marL="952500" indent="-457200">
              <a:lnSpc>
                <a:spcPct val="96000"/>
              </a:lnSpc>
              <a:buFont typeface="Helvetica"/>
              <a:buChar char="➢"/>
              <a:defRPr sz="2000"/>
            </a:pPr>
            <a:r>
              <a:t>Prevention trial design</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Clinical Trials for GVHD Patients"/>
          <p:cNvSpPr txBox="1"/>
          <p:nvPr>
            <p:ph type="title"/>
          </p:nvPr>
        </p:nvSpPr>
        <p:spPr>
          <a:xfrm>
            <a:off x="1791729" y="234776"/>
            <a:ext cx="7898925" cy="1059996"/>
          </a:xfrm>
          <a:prstGeom prst="rect">
            <a:avLst/>
          </a:prstGeom>
        </p:spPr>
        <p:txBody>
          <a:bodyPr/>
          <a:lstStyle/>
          <a:p>
            <a:pPr/>
            <a:r>
              <a:t>Clinical Trials for GVHD Patients </a:t>
            </a:r>
          </a:p>
        </p:txBody>
      </p:sp>
      <p:sp>
        <p:nvSpPr>
          <p:cNvPr id="431" name="Natural History Study of Clinical and Biological Factors Determining Outcomes in Chronic Graft-versus-Host Disease:  free four-day evaluation of your GVHD at the National Cancer Institute. Phone 240-858-3681, https://clinicaltrials.gov/ct2/show/NCT000922"/>
          <p:cNvSpPr txBox="1"/>
          <p:nvPr>
            <p:ph type="body" idx="1"/>
          </p:nvPr>
        </p:nvSpPr>
        <p:spPr>
          <a:xfrm>
            <a:off x="838200" y="1825625"/>
            <a:ext cx="10515600" cy="4351338"/>
          </a:xfrm>
          <a:prstGeom prst="rect">
            <a:avLst/>
          </a:prstGeom>
        </p:spPr>
        <p:txBody>
          <a:bodyPr/>
          <a:lstStyle/>
          <a:p>
            <a:pPr marL="425194" indent="-212597" defTabSz="425194">
              <a:lnSpc>
                <a:spcPct val="107916"/>
              </a:lnSpc>
              <a:spcBef>
                <a:spcPts val="700"/>
              </a:spcBef>
              <a:buFont typeface="Symbol"/>
              <a:buChar char="·"/>
              <a:defRPr b="1" sz="2100">
                <a:solidFill>
                  <a:srgbClr val="0D0D0D"/>
                </a:solidFill>
                <a:uFill>
                  <a:solidFill>
                    <a:srgbClr val="0D0D0D"/>
                  </a:solidFill>
                </a:uFill>
              </a:defRPr>
            </a:pPr>
            <a:r>
              <a:t>Natural History Study of Clinical and Biological Factors Determining Outcomes in Chronic Graft-versus-Host Disease</a:t>
            </a:r>
            <a:r>
              <a:rPr b="0"/>
              <a:t>:  free four-day evaluation of your GVHD at the National Cancer Institute. Phone 240-858-3681, </a:t>
            </a:r>
            <a:r>
              <a:rPr b="0" u="sng">
                <a:solidFill>
                  <a:srgbClr val="0000FF"/>
                </a:solidFill>
                <a:uFill>
                  <a:solidFill>
                    <a:srgbClr val="0000FF"/>
                  </a:solidFill>
                </a:uFill>
                <a:hlinkClick r:id="rId2" invalidUrl="" action="" tgtFrame="" tooltip="" history="1" highlightClick="0" endSnd="0"/>
              </a:rPr>
              <a:t>https://clinicaltrials.gov/ct2/show/NCT00092235?cond=graft-versus-host+disease&amp;lead=National+Cancer+Institute&amp;cntry=US&amp;rank=7</a:t>
            </a:r>
            <a:r>
              <a:rPr b="0"/>
              <a:t> </a:t>
            </a:r>
          </a:p>
          <a:p>
            <a:pPr marL="425194" indent="-212597" defTabSz="425194">
              <a:lnSpc>
                <a:spcPct val="107916"/>
              </a:lnSpc>
              <a:spcBef>
                <a:spcPts val="700"/>
              </a:spcBef>
              <a:buFont typeface="Symbol"/>
              <a:buChar char="·"/>
              <a:defRPr sz="2100">
                <a:solidFill>
                  <a:srgbClr val="0D0D0D"/>
                </a:solidFill>
                <a:uFill>
                  <a:solidFill>
                    <a:srgbClr val="0D0D0D"/>
                  </a:solidFill>
                </a:uFill>
              </a:defRPr>
            </a:pPr>
          </a:p>
          <a:p>
            <a:pPr marL="425194" indent="-212597" defTabSz="425194">
              <a:lnSpc>
                <a:spcPct val="107916"/>
              </a:lnSpc>
              <a:spcBef>
                <a:spcPts val="700"/>
              </a:spcBef>
              <a:buFont typeface="Symbol"/>
              <a:buChar char="·"/>
              <a:defRPr b="1" sz="2100">
                <a:solidFill>
                  <a:srgbClr val="0D0D0D"/>
                </a:solidFill>
                <a:uFill>
                  <a:solidFill>
                    <a:srgbClr val="0D0D0D"/>
                  </a:solidFill>
                </a:uFill>
              </a:defRPr>
            </a:pPr>
            <a:r>
              <a:t>Clinical Trials Search and Support</a:t>
            </a:r>
            <a:r>
              <a:t>, operated by Be the Match</a:t>
            </a:r>
            <a:r>
              <a:rPr b="0"/>
              <a:t>:  helps patients locate and connect with GVHD and other clinical trials. Phone 888-814-8610, </a:t>
            </a:r>
            <a:r>
              <a:rPr b="0" u="sng">
                <a:solidFill>
                  <a:srgbClr val="0000FF"/>
                </a:solidFill>
                <a:uFill>
                  <a:solidFill>
                    <a:srgbClr val="0000FF"/>
                  </a:solidFill>
                </a:uFill>
                <a:hlinkClick r:id="rId3" invalidUrl="" action="" tgtFrame="" tooltip="" history="1" highlightClick="0" endSnd="0"/>
              </a:rPr>
              <a:t>www.ctsearchsupport.org</a:t>
            </a:r>
            <a:r>
              <a:rPr b="0"/>
              <a:t> </a:t>
            </a:r>
          </a:p>
          <a:p>
            <a:pPr marL="425194" indent="-212597" defTabSz="425194">
              <a:lnSpc>
                <a:spcPct val="107916"/>
              </a:lnSpc>
              <a:spcBef>
                <a:spcPts val="700"/>
              </a:spcBef>
              <a:buFont typeface="Symbol"/>
              <a:buChar char="·"/>
              <a:defRPr sz="2100">
                <a:solidFill>
                  <a:srgbClr val="0D0D0D"/>
                </a:solidFill>
                <a:uFill>
                  <a:solidFill>
                    <a:srgbClr val="0D0D0D"/>
                  </a:solidFill>
                </a:uFill>
              </a:defRPr>
            </a:pPr>
          </a:p>
          <a:p>
            <a:pPr marL="425194" indent="-212597" defTabSz="425194">
              <a:lnSpc>
                <a:spcPct val="107916"/>
              </a:lnSpc>
              <a:spcBef>
                <a:spcPts val="700"/>
              </a:spcBef>
              <a:buFont typeface="Symbol"/>
              <a:buChar char="·"/>
              <a:defRPr b="1" sz="2100">
                <a:solidFill>
                  <a:srgbClr val="0D0D0D"/>
                </a:solidFill>
                <a:uFill>
                  <a:solidFill>
                    <a:srgbClr val="0D0D0D"/>
                  </a:solidFill>
                </a:uFill>
              </a:defRPr>
            </a:pPr>
            <a:r>
              <a:t>Clinicaltrials.gov:  </a:t>
            </a:r>
            <a:r>
              <a:rPr b="0"/>
              <a:t>U.S. federal database of clinical trials for a variety of disorders.</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Financial Assistance &amp; Fundraising"/>
          <p:cNvSpPr txBox="1"/>
          <p:nvPr>
            <p:ph type="title"/>
          </p:nvPr>
        </p:nvSpPr>
        <p:spPr>
          <a:xfrm>
            <a:off x="1791729" y="234776"/>
            <a:ext cx="7898925" cy="1059996"/>
          </a:xfrm>
          <a:prstGeom prst="rect">
            <a:avLst/>
          </a:prstGeom>
        </p:spPr>
        <p:txBody>
          <a:bodyPr/>
          <a:lstStyle/>
          <a:p>
            <a:pPr/>
            <a:r>
              <a:t>Financial Assistance &amp; Fundraising</a:t>
            </a:r>
          </a:p>
        </p:txBody>
      </p:sp>
      <p:sp>
        <p:nvSpPr>
          <p:cNvPr id="434" name="Be The Match, financial help for patients who had a transplant facilitated by NMDP/Be The Match. https://network.bethematchclinical.org/transplant-centers/access-to-transplant/patient-services-and-grants/patient-assistance-grant-program, email patientgra"/>
          <p:cNvSpPr txBox="1"/>
          <p:nvPr>
            <p:ph type="body" idx="1"/>
          </p:nvPr>
        </p:nvSpPr>
        <p:spPr>
          <a:xfrm>
            <a:off x="838200" y="1825625"/>
            <a:ext cx="10515600" cy="4351338"/>
          </a:xfrm>
          <a:prstGeom prst="rect">
            <a:avLst/>
          </a:prstGeom>
        </p:spPr>
        <p:txBody>
          <a:bodyPr/>
          <a:lstStyle/>
          <a:p>
            <a:pPr marL="420623" indent="-210311" defTabSz="420623">
              <a:lnSpc>
                <a:spcPct val="107916"/>
              </a:lnSpc>
              <a:spcBef>
                <a:spcPts val="700"/>
              </a:spcBef>
              <a:buFont typeface="Symbol"/>
              <a:buChar char="·"/>
              <a:defRPr b="1" sz="1700">
                <a:solidFill>
                  <a:srgbClr val="0D0D0D"/>
                </a:solidFill>
                <a:uFill>
                  <a:solidFill>
                    <a:srgbClr val="0D0D0D"/>
                  </a:solidFill>
                </a:uFill>
              </a:defRPr>
            </a:pPr>
            <a:r>
              <a:t>Be The Match</a:t>
            </a:r>
            <a:r>
              <a:rPr b="0"/>
              <a:t>, financial help for patients who had a transplant facilitated by NMDP/Be The Match. </a:t>
            </a:r>
            <a:r>
              <a:rPr b="0" u="sng">
                <a:solidFill>
                  <a:srgbClr val="0000FF"/>
                </a:solidFill>
                <a:uFill>
                  <a:solidFill>
                    <a:srgbClr val="0000FF"/>
                  </a:solidFill>
                </a:uFill>
                <a:hlinkClick r:id="rId2" invalidUrl="" action="" tgtFrame="" tooltip="" history="1" highlightClick="0" endSnd="0"/>
              </a:rPr>
              <a:t>https://network.bethematchclinical.org/transplant-centers/access-to-transplant/patient-services-and-grants/patient-assistance-grant-program</a:t>
            </a:r>
            <a:r>
              <a:rPr b="0"/>
              <a:t>, email </a:t>
            </a:r>
            <a:r>
              <a:rPr b="0" u="sng">
                <a:solidFill>
                  <a:srgbClr val="0000FF"/>
                </a:solidFill>
                <a:uFill>
                  <a:solidFill>
                    <a:srgbClr val="0000FF"/>
                  </a:solidFill>
                </a:uFill>
                <a:hlinkClick r:id="rId3" invalidUrl="" action="" tgtFrame="" tooltip="" history="1" highlightClick="0" endSnd="0"/>
              </a:rPr>
              <a:t>patientgrants@nmdp.org</a:t>
            </a:r>
            <a:r>
              <a:rPr b="0"/>
              <a:t>, phone 763-406-8114.</a:t>
            </a:r>
          </a:p>
          <a:p>
            <a:pPr marL="420623" indent="-210311" defTabSz="420623">
              <a:lnSpc>
                <a:spcPct val="107916"/>
              </a:lnSpc>
              <a:spcBef>
                <a:spcPts val="700"/>
              </a:spcBef>
              <a:buFont typeface="Symbol"/>
              <a:buChar char="·"/>
              <a:defRPr sz="1700">
                <a:solidFill>
                  <a:srgbClr val="0D0D0D"/>
                </a:solidFill>
                <a:uFill>
                  <a:solidFill>
                    <a:srgbClr val="0D0D0D"/>
                  </a:solidFill>
                </a:uFill>
              </a:defRPr>
            </a:pPr>
          </a:p>
          <a:p>
            <a:pPr marL="420623" indent="-210311" defTabSz="420623">
              <a:lnSpc>
                <a:spcPct val="107916"/>
              </a:lnSpc>
              <a:spcBef>
                <a:spcPts val="700"/>
              </a:spcBef>
              <a:buFont typeface="Symbol"/>
              <a:buChar char="·"/>
              <a:defRPr b="1" sz="1700">
                <a:solidFill>
                  <a:srgbClr val="0D0D0D"/>
                </a:solidFill>
                <a:uFill>
                  <a:solidFill>
                    <a:srgbClr val="0D0D0D"/>
                  </a:solidFill>
                </a:uFill>
              </a:defRPr>
            </a:pPr>
            <a:r>
              <a:t>BMT InfoNet Patient Assistance Program</a:t>
            </a:r>
            <a:r>
              <a:rPr b="0"/>
              <a:t>, grants to help GVHD patients pay for housing, food, transportation and/or utilities.  Email </a:t>
            </a:r>
            <a:r>
              <a:rPr b="0" u="sng">
                <a:solidFill>
                  <a:srgbClr val="0000FF"/>
                </a:solidFill>
                <a:uFill>
                  <a:solidFill>
                    <a:srgbClr val="0000FF"/>
                  </a:solidFill>
                </a:uFill>
                <a:hlinkClick r:id="rId4" invalidUrl="" action="" tgtFrame="" tooltip="" history="1" highlightClick="0" endSnd="0"/>
              </a:rPr>
              <a:t>Margaret@bmtinfonet.org</a:t>
            </a:r>
            <a:r>
              <a:rPr b="0"/>
              <a:t>, phone 888-597-7674 or 847-433-3313.</a:t>
            </a:r>
          </a:p>
          <a:p>
            <a:pPr marL="420623" indent="-210311" defTabSz="420623">
              <a:lnSpc>
                <a:spcPct val="107916"/>
              </a:lnSpc>
              <a:spcBef>
                <a:spcPts val="700"/>
              </a:spcBef>
              <a:buFont typeface="Symbol"/>
              <a:buChar char="·"/>
              <a:defRPr sz="1700">
                <a:solidFill>
                  <a:srgbClr val="0D0D0D"/>
                </a:solidFill>
                <a:uFill>
                  <a:solidFill>
                    <a:srgbClr val="0D0D0D"/>
                  </a:solidFill>
                </a:uFill>
              </a:defRPr>
            </a:pPr>
          </a:p>
          <a:p>
            <a:pPr marL="420623" indent="-210311" defTabSz="420623">
              <a:lnSpc>
                <a:spcPct val="107916"/>
              </a:lnSpc>
              <a:spcBef>
                <a:spcPts val="700"/>
              </a:spcBef>
              <a:buFont typeface="Symbol"/>
              <a:buChar char="·"/>
              <a:defRPr b="1" sz="1700">
                <a:solidFill>
                  <a:srgbClr val="0D0D0D"/>
                </a:solidFill>
                <a:uFill>
                  <a:solidFill>
                    <a:srgbClr val="0D0D0D"/>
                  </a:solidFill>
                </a:uFill>
              </a:defRPr>
            </a:pPr>
            <a:r>
              <a:t>Bone Marrow &amp; Cancer Foundation, </a:t>
            </a:r>
            <a:r>
              <a:rPr b="0"/>
              <a:t>grants to help with transplant-related expenses. </a:t>
            </a:r>
            <a:r>
              <a:rPr b="0" u="sng">
                <a:solidFill>
                  <a:srgbClr val="0000FF"/>
                </a:solidFill>
                <a:uFill>
                  <a:solidFill>
                    <a:srgbClr val="0000FF"/>
                  </a:solidFill>
                </a:uFill>
                <a:hlinkClick r:id="rId5" invalidUrl="" action="" tgtFrame="" tooltip="" history="1" highlightClick="0" endSnd="0"/>
              </a:rPr>
              <a:t>https://bonemarrow.org/support-and-financial-aid/financial-assistance</a:t>
            </a:r>
            <a:r>
              <a:rPr b="0"/>
              <a:t> , phone 800-365-1336</a:t>
            </a:r>
          </a:p>
          <a:p>
            <a:pPr marL="420623" indent="-210311" defTabSz="420623">
              <a:lnSpc>
                <a:spcPct val="107916"/>
              </a:lnSpc>
              <a:spcBef>
                <a:spcPts val="700"/>
              </a:spcBef>
              <a:buFont typeface="Symbol"/>
              <a:buChar char="·"/>
              <a:defRPr sz="1700">
                <a:solidFill>
                  <a:srgbClr val="0D0D0D"/>
                </a:solidFill>
                <a:uFill>
                  <a:solidFill>
                    <a:srgbClr val="0D0D0D"/>
                  </a:solidFill>
                </a:uFill>
              </a:defRPr>
            </a:pPr>
          </a:p>
          <a:p>
            <a:pPr marL="420623" indent="-210311" defTabSz="420623">
              <a:lnSpc>
                <a:spcPct val="107916"/>
              </a:lnSpc>
              <a:spcBef>
                <a:spcPts val="700"/>
              </a:spcBef>
              <a:buFont typeface="Symbol"/>
              <a:buChar char="·"/>
              <a:defRPr b="1" sz="1700">
                <a:solidFill>
                  <a:srgbClr val="0D0D0D"/>
                </a:solidFill>
                <a:uFill>
                  <a:solidFill>
                    <a:srgbClr val="0D0D0D"/>
                  </a:solidFill>
                </a:uFill>
              </a:defRPr>
            </a:pPr>
            <a:r>
              <a:t>Leukemia &amp; Lymphoma Society, </a:t>
            </a:r>
            <a:r>
              <a:rPr b="0"/>
              <a:t>grants for patients with blood cancers to help with treatment- and non-treatment related expenses,  </a:t>
            </a:r>
            <a:r>
              <a:rPr b="0" u="sng">
                <a:solidFill>
                  <a:srgbClr val="0000FF"/>
                </a:solidFill>
                <a:uFill>
                  <a:solidFill>
                    <a:srgbClr val="0000FF"/>
                  </a:solidFill>
                </a:uFill>
                <a:hlinkClick r:id="rId6" invalidUrl="" action="" tgtFrame="" tooltip="" history="1" highlightClick="0" endSnd="0"/>
              </a:rPr>
              <a:t>lls.org/support/financial-support</a:t>
            </a:r>
            <a:r>
              <a:rPr b="0"/>
              <a:t>, phone 800-955-4572</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Financial Assistance &amp; Fundraising"/>
          <p:cNvSpPr txBox="1"/>
          <p:nvPr>
            <p:ph type="title"/>
          </p:nvPr>
        </p:nvSpPr>
        <p:spPr>
          <a:xfrm>
            <a:off x="1791729" y="234776"/>
            <a:ext cx="7898925" cy="1059996"/>
          </a:xfrm>
          <a:prstGeom prst="rect">
            <a:avLst/>
          </a:prstGeom>
        </p:spPr>
        <p:txBody>
          <a:bodyPr/>
          <a:lstStyle/>
          <a:p>
            <a:pPr/>
            <a:r>
              <a:t>Financial Assistance &amp; Fundraising</a:t>
            </a:r>
          </a:p>
        </p:txBody>
      </p:sp>
      <p:sp>
        <p:nvSpPr>
          <p:cNvPr id="437" name="Lymphoma Research Foundation, grants for patients lymphoma to help with treatment- and non-treatment related expenses, https://lymphoma.org/learn/supportservices/financialsupport, phone 800-500-9976.…"/>
          <p:cNvSpPr txBox="1"/>
          <p:nvPr>
            <p:ph type="body" idx="1"/>
          </p:nvPr>
        </p:nvSpPr>
        <p:spPr>
          <a:xfrm>
            <a:off x="838200" y="1825625"/>
            <a:ext cx="10515600" cy="4351338"/>
          </a:xfrm>
          <a:prstGeom prst="rect">
            <a:avLst/>
          </a:prstGeom>
        </p:spPr>
        <p:txBody>
          <a:bodyPr/>
          <a:lstStyle/>
          <a:p>
            <a:pPr marL="388620" indent="-194310" defTabSz="388620">
              <a:lnSpc>
                <a:spcPct val="107916"/>
              </a:lnSpc>
              <a:spcBef>
                <a:spcPts val="600"/>
              </a:spcBef>
              <a:buFont typeface="Symbol"/>
              <a:buChar char="·"/>
              <a:defRPr b="1" sz="1800">
                <a:solidFill>
                  <a:srgbClr val="0D0D0D"/>
                </a:solidFill>
                <a:uFill>
                  <a:solidFill>
                    <a:srgbClr val="0D0D0D"/>
                  </a:solidFill>
                </a:uFill>
              </a:defRPr>
            </a:pPr>
            <a:r>
              <a:t>Lymphoma Research Foundation, </a:t>
            </a:r>
            <a:r>
              <a:rPr b="0"/>
              <a:t>grants for patients lymphoma to help with treatment- and non-treatment related expenses, </a:t>
            </a:r>
            <a:r>
              <a:rPr b="0" u="sng">
                <a:solidFill>
                  <a:srgbClr val="0000FF"/>
                </a:solidFill>
                <a:uFill>
                  <a:solidFill>
                    <a:srgbClr val="0000FF"/>
                  </a:solidFill>
                </a:uFill>
                <a:hlinkClick r:id="rId2" invalidUrl="" action="" tgtFrame="" tooltip="" history="1" highlightClick="0" endSnd="0"/>
              </a:rPr>
              <a:t>https://lymphoma.org/learn/supportservices/financialsupport</a:t>
            </a:r>
            <a:r>
              <a:rPr b="0"/>
              <a:t>, phone 800-500-9976.</a:t>
            </a:r>
          </a:p>
          <a:p>
            <a:pPr marL="388620" indent="-194310" defTabSz="388620">
              <a:lnSpc>
                <a:spcPct val="107916"/>
              </a:lnSpc>
              <a:spcBef>
                <a:spcPts val="600"/>
              </a:spcBef>
              <a:buFont typeface="Symbol"/>
              <a:buChar char="·"/>
              <a:defRPr sz="1800">
                <a:solidFill>
                  <a:srgbClr val="0D0D0D"/>
                </a:solidFill>
                <a:uFill>
                  <a:solidFill>
                    <a:srgbClr val="0D0D0D"/>
                  </a:solidFill>
                </a:uFill>
              </a:defRPr>
            </a:pPr>
          </a:p>
          <a:p>
            <a:pPr marL="388620" indent="-194310" defTabSz="388620">
              <a:lnSpc>
                <a:spcPct val="107916"/>
              </a:lnSpc>
              <a:spcBef>
                <a:spcPts val="600"/>
              </a:spcBef>
              <a:buFont typeface="Symbol"/>
              <a:buChar char="·"/>
              <a:defRPr b="1" sz="1800">
                <a:solidFill>
                  <a:srgbClr val="0D0D0D"/>
                </a:solidFill>
                <a:uFill>
                  <a:solidFill>
                    <a:srgbClr val="0D0D0D"/>
                  </a:solidFill>
                </a:uFill>
              </a:defRPr>
            </a:pPr>
            <a:r>
              <a:t>Children’s Organ Transplant Association (COTA), </a:t>
            </a:r>
            <a:r>
              <a:rPr b="0"/>
              <a:t>fundraising help for families with a child that needs a transplant, </a:t>
            </a:r>
            <a:r>
              <a:rPr b="0" u="sng">
                <a:solidFill>
                  <a:srgbClr val="0000FF"/>
                </a:solidFill>
                <a:uFill>
                  <a:solidFill>
                    <a:srgbClr val="0000FF"/>
                  </a:solidFill>
                </a:uFill>
                <a:hlinkClick r:id="rId3" invalidUrl="" action="" tgtFrame="" tooltip="" history="1" highlightClick="0" endSnd="0"/>
              </a:rPr>
              <a:t>https://cota.org</a:t>
            </a:r>
            <a:r>
              <a:rPr b="0"/>
              <a:t>, phone 800-366-2682</a:t>
            </a:r>
          </a:p>
          <a:p>
            <a:pPr marL="388620" indent="-194310" defTabSz="388620">
              <a:lnSpc>
                <a:spcPct val="107916"/>
              </a:lnSpc>
              <a:spcBef>
                <a:spcPts val="600"/>
              </a:spcBef>
              <a:buFont typeface="Symbol"/>
              <a:buChar char="·"/>
              <a:defRPr sz="1800">
                <a:solidFill>
                  <a:srgbClr val="0D0D0D"/>
                </a:solidFill>
                <a:uFill>
                  <a:solidFill>
                    <a:srgbClr val="0D0D0D"/>
                  </a:solidFill>
                </a:uFill>
              </a:defRPr>
            </a:pPr>
          </a:p>
          <a:p>
            <a:pPr marL="388620" indent="-194310" defTabSz="388620">
              <a:lnSpc>
                <a:spcPct val="107916"/>
              </a:lnSpc>
              <a:spcBef>
                <a:spcPts val="600"/>
              </a:spcBef>
              <a:buFont typeface="Symbol"/>
              <a:buChar char="·"/>
              <a:defRPr b="1" sz="1800">
                <a:solidFill>
                  <a:srgbClr val="0D0D0D"/>
                </a:solidFill>
                <a:uFill>
                  <a:solidFill>
                    <a:srgbClr val="0D0D0D"/>
                  </a:solidFill>
                </a:uFill>
              </a:defRPr>
            </a:pPr>
            <a:r>
              <a:t>Help, Hope, Live, </a:t>
            </a:r>
            <a:r>
              <a:rPr b="0"/>
              <a:t>fundraising help pay for transplant expenses insurance doesn’t cover. </a:t>
            </a:r>
            <a:r>
              <a:rPr b="0" u="sng">
                <a:solidFill>
                  <a:srgbClr val="0000FF"/>
                </a:solidFill>
                <a:uFill>
                  <a:solidFill>
                    <a:srgbClr val="0000FF"/>
                  </a:solidFill>
                </a:uFill>
                <a:hlinkClick r:id="rId4" invalidUrl="" action="" tgtFrame="" tooltip="" history="1" highlightClick="0" endSnd="0"/>
              </a:rPr>
              <a:t>https://helphopelive.org</a:t>
            </a:r>
            <a:r>
              <a:rPr b="0"/>
              <a:t>, phone 800-642-6106.</a:t>
            </a:r>
          </a:p>
          <a:p>
            <a:pPr marL="388620" indent="-194310" defTabSz="388620">
              <a:lnSpc>
                <a:spcPct val="107916"/>
              </a:lnSpc>
              <a:spcBef>
                <a:spcPts val="600"/>
              </a:spcBef>
              <a:buFont typeface="Symbol"/>
              <a:buChar char="·"/>
              <a:defRPr sz="1800">
                <a:solidFill>
                  <a:srgbClr val="0D0D0D"/>
                </a:solidFill>
                <a:uFill>
                  <a:solidFill>
                    <a:srgbClr val="0D0D0D"/>
                  </a:solidFill>
                </a:uFill>
              </a:defRPr>
            </a:pPr>
          </a:p>
          <a:p>
            <a:pPr marL="388620" indent="-194310" defTabSz="388620">
              <a:lnSpc>
                <a:spcPct val="107916"/>
              </a:lnSpc>
              <a:spcBef>
                <a:spcPts val="600"/>
              </a:spcBef>
              <a:buFont typeface="Symbol"/>
              <a:buChar char="·"/>
              <a:defRPr b="1" sz="1800">
                <a:solidFill>
                  <a:srgbClr val="0D0D0D"/>
                </a:solidFill>
                <a:uFill>
                  <a:solidFill>
                    <a:srgbClr val="0D0D0D"/>
                  </a:solidFill>
                </a:uFill>
              </a:defRPr>
            </a:pPr>
            <a:r>
              <a:t>National Foundation for Transplants, </a:t>
            </a:r>
            <a:r>
              <a:rPr b="0"/>
              <a:t>fundraising help pay for transplant expenses insurance doesn’t cover. </a:t>
            </a:r>
            <a:r>
              <a:t> </a:t>
            </a:r>
            <a:r>
              <a:rPr b="0" u="sng">
                <a:solidFill>
                  <a:srgbClr val="0000FF"/>
                </a:solidFill>
                <a:uFill>
                  <a:solidFill>
                    <a:srgbClr val="0000FF"/>
                  </a:solidFill>
                </a:uFill>
                <a:hlinkClick r:id="rId5" invalidUrl="" action="" tgtFrame="" tooltip="" history="1" highlightClick="0" endSnd="0"/>
              </a:rPr>
              <a:t>https://transplants.org</a:t>
            </a:r>
            <a:r>
              <a:rPr b="0"/>
              <a:t>, phone 800-489-3863</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Financial Assistance &amp; Fundraising"/>
          <p:cNvSpPr txBox="1"/>
          <p:nvPr>
            <p:ph type="title"/>
          </p:nvPr>
        </p:nvSpPr>
        <p:spPr>
          <a:xfrm>
            <a:off x="1791729" y="234776"/>
            <a:ext cx="7898925" cy="1059996"/>
          </a:xfrm>
          <a:prstGeom prst="rect">
            <a:avLst/>
          </a:prstGeom>
        </p:spPr>
        <p:txBody>
          <a:bodyPr/>
          <a:lstStyle/>
          <a:p>
            <a:pPr/>
            <a:r>
              <a:t>Financial Assistance &amp; Fundraising</a:t>
            </a:r>
          </a:p>
        </p:txBody>
      </p:sp>
      <p:sp>
        <p:nvSpPr>
          <p:cNvPr id="440" name="National Foundation for Credit Counseling, free personal counseling to eliminate late fees, consolidate bills into smaller monthly payments, stop collection calls, pay off debt faster, lower interest rates, improve monthly spending habits, www.nfcc.org/a"/>
          <p:cNvSpPr txBox="1"/>
          <p:nvPr>
            <p:ph type="body" idx="1"/>
          </p:nvPr>
        </p:nvSpPr>
        <p:spPr>
          <a:xfrm>
            <a:off x="838200" y="1825625"/>
            <a:ext cx="10515600" cy="4351338"/>
          </a:xfrm>
          <a:prstGeom prst="rect">
            <a:avLst/>
          </a:prstGeom>
        </p:spPr>
        <p:txBody>
          <a:bodyPr/>
          <a:lstStyle/>
          <a:p>
            <a:pPr marL="397763" indent="-198881" defTabSz="397763">
              <a:lnSpc>
                <a:spcPct val="107916"/>
              </a:lnSpc>
              <a:spcBef>
                <a:spcPts val="600"/>
              </a:spcBef>
              <a:buFont typeface="Symbol"/>
              <a:buChar char="·"/>
              <a:defRPr b="1" sz="1700">
                <a:solidFill>
                  <a:srgbClr val="0D0D0D"/>
                </a:solidFill>
                <a:uFill>
                  <a:solidFill>
                    <a:srgbClr val="0D0D0D"/>
                  </a:solidFill>
                </a:uFill>
              </a:defRPr>
            </a:pPr>
            <a:r>
              <a:t>National Foundation for Credit Counseling, </a:t>
            </a:r>
            <a:r>
              <a:rPr b="0"/>
              <a:t>free personal counseling to eliminate late fees, consolidate bills into smaller monthly payments, stop collection calls, pay off debt faster, lower interest rates, improve monthly spending habits, </a:t>
            </a:r>
            <a:r>
              <a:rPr b="0" u="sng">
                <a:solidFill>
                  <a:srgbClr val="0000FF"/>
                </a:solidFill>
                <a:uFill>
                  <a:solidFill>
                    <a:srgbClr val="0000FF"/>
                  </a:solidFill>
                </a:uFill>
                <a:hlinkClick r:id="rId2" invalidUrl="" action="" tgtFrame="" tooltip="" history="1" highlightClick="0" endSnd="0"/>
              </a:rPr>
              <a:t>www.nfcc.org/about-us</a:t>
            </a:r>
            <a:r>
              <a:rPr b="0"/>
              <a:t> or phone 800-388-2227.</a:t>
            </a:r>
          </a:p>
          <a:p>
            <a:pPr marL="397763" indent="-198881" defTabSz="397763">
              <a:lnSpc>
                <a:spcPct val="107916"/>
              </a:lnSpc>
              <a:spcBef>
                <a:spcPts val="600"/>
              </a:spcBef>
              <a:buFont typeface="Symbol"/>
              <a:buChar char="·"/>
              <a:defRPr sz="1700">
                <a:solidFill>
                  <a:srgbClr val="0D0D0D"/>
                </a:solidFill>
                <a:uFill>
                  <a:solidFill>
                    <a:srgbClr val="0D0D0D"/>
                  </a:solidFill>
                </a:uFill>
              </a:defRPr>
            </a:pPr>
          </a:p>
          <a:p>
            <a:pPr marL="397763" indent="-198881" defTabSz="397763">
              <a:lnSpc>
                <a:spcPct val="107916"/>
              </a:lnSpc>
              <a:spcBef>
                <a:spcPts val="600"/>
              </a:spcBef>
              <a:buFont typeface="Symbol"/>
              <a:buChar char="·"/>
              <a:defRPr b="1" sz="1700">
                <a:solidFill>
                  <a:srgbClr val="0D0D0D"/>
                </a:solidFill>
                <a:uFill>
                  <a:solidFill>
                    <a:srgbClr val="0D0D0D"/>
                  </a:solidFill>
                </a:uFill>
              </a:defRPr>
            </a:pPr>
            <a:r>
              <a:t>Pinkyswear Foundation, </a:t>
            </a:r>
            <a:r>
              <a:rPr b="0"/>
              <a:t>grants for housing, car payments</a:t>
            </a:r>
            <a:r>
              <a:t>, </a:t>
            </a:r>
            <a:r>
              <a:rPr b="0"/>
              <a:t>groceries, utility bills and childcare for families with a child undergoing cancer treatment. </a:t>
            </a:r>
            <a:r>
              <a:rPr b="0" u="sng">
                <a:solidFill>
                  <a:srgbClr val="0000FF"/>
                </a:solidFill>
                <a:uFill>
                  <a:solidFill>
                    <a:srgbClr val="0000FF"/>
                  </a:solidFill>
                </a:uFill>
                <a:hlinkClick r:id="rId3" invalidUrl="" action="" tgtFrame="" tooltip="" history="1" highlightClick="0" endSnd="0"/>
              </a:rPr>
              <a:t>pinkyswear.org/programs/envelopes</a:t>
            </a:r>
            <a:r>
              <a:rPr b="0"/>
              <a:t>, phone 952-974-9600.</a:t>
            </a:r>
          </a:p>
          <a:p>
            <a:pPr marL="397763" indent="-198881" defTabSz="397763">
              <a:lnSpc>
                <a:spcPct val="107916"/>
              </a:lnSpc>
              <a:spcBef>
                <a:spcPts val="600"/>
              </a:spcBef>
              <a:buFont typeface="Symbol"/>
              <a:buChar char="·"/>
              <a:defRPr sz="1700">
                <a:solidFill>
                  <a:srgbClr val="0D0D0D"/>
                </a:solidFill>
                <a:uFill>
                  <a:solidFill>
                    <a:srgbClr val="0D0D0D"/>
                  </a:solidFill>
                </a:uFill>
              </a:defRPr>
            </a:pPr>
          </a:p>
          <a:p>
            <a:pPr marL="397763" indent="-198881" defTabSz="397763">
              <a:lnSpc>
                <a:spcPct val="107916"/>
              </a:lnSpc>
              <a:spcBef>
                <a:spcPts val="600"/>
              </a:spcBef>
              <a:buFont typeface="Symbol"/>
              <a:buChar char="·"/>
              <a:defRPr b="1" sz="1700">
                <a:solidFill>
                  <a:srgbClr val="0D0D0D"/>
                </a:solidFill>
                <a:uFill>
                  <a:solidFill>
                    <a:srgbClr val="0D0D0D"/>
                  </a:solidFill>
                </a:uFill>
              </a:defRPr>
            </a:pPr>
            <a:r>
              <a:t>The National Children’s Cancer Society, </a:t>
            </a:r>
            <a:r>
              <a:rPr b="0"/>
              <a:t>grants for travel, meals and lodging while a child with cancer is receiving medical care. </a:t>
            </a:r>
            <a:r>
              <a:rPr b="0" u="sng">
                <a:solidFill>
                  <a:srgbClr val="0000FF"/>
                </a:solidFill>
                <a:uFill>
                  <a:solidFill>
                    <a:srgbClr val="0000FF"/>
                  </a:solidFill>
                </a:uFill>
                <a:hlinkClick r:id="rId4" invalidUrl="" action="" tgtFrame="" tooltip="" history="1" highlightClick="0" endSnd="0"/>
              </a:rPr>
              <a:t>thenccs.org/financial-assistance</a:t>
            </a:r>
            <a:r>
              <a:rPr b="0"/>
              <a:t>, phone 800-532-6459</a:t>
            </a:r>
          </a:p>
          <a:p>
            <a:pPr marL="397763" indent="-198881" defTabSz="397763">
              <a:lnSpc>
                <a:spcPct val="107916"/>
              </a:lnSpc>
              <a:spcBef>
                <a:spcPts val="600"/>
              </a:spcBef>
              <a:buFont typeface="Symbol"/>
              <a:buChar char="·"/>
              <a:defRPr sz="1700">
                <a:solidFill>
                  <a:srgbClr val="0D0D0D"/>
                </a:solidFill>
                <a:uFill>
                  <a:solidFill>
                    <a:srgbClr val="0D0D0D"/>
                  </a:solidFill>
                </a:uFill>
              </a:defRPr>
            </a:pPr>
          </a:p>
          <a:p>
            <a:pPr marL="397763" indent="-198881" defTabSz="397763">
              <a:lnSpc>
                <a:spcPct val="107916"/>
              </a:lnSpc>
              <a:spcBef>
                <a:spcPts val="600"/>
              </a:spcBef>
              <a:buFont typeface="Symbol"/>
              <a:buChar char="·"/>
              <a:defRPr b="1" sz="1700">
                <a:solidFill>
                  <a:srgbClr val="0D0D0D"/>
                </a:solidFill>
                <a:uFill>
                  <a:solidFill>
                    <a:srgbClr val="0D0D0D"/>
                  </a:solidFill>
                </a:uFill>
              </a:defRPr>
            </a:pPr>
            <a:r>
              <a:t>Triage Cancer, </a:t>
            </a:r>
            <a:r>
              <a:rPr b="0"/>
              <a:t>information about debt management, fundraising, pharmaceutical assistance programs and insurance.  </a:t>
            </a:r>
            <a:r>
              <a:rPr b="0" u="sng">
                <a:solidFill>
                  <a:srgbClr val="0000FF"/>
                </a:solidFill>
                <a:uFill>
                  <a:solidFill>
                    <a:srgbClr val="0000FF"/>
                  </a:solidFill>
                </a:uFill>
                <a:hlinkClick r:id="rId5" invalidUrl="" action="" tgtFrame="" tooltip="" history="1" highlightClick="0" endSnd="0"/>
              </a:rPr>
              <a:t>https://triagecancer.org/financial</a:t>
            </a:r>
            <a:r>
              <a:rPr b="0"/>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Etiology &amp; Prevention"/>
          <p:cNvSpPr txBox="1"/>
          <p:nvPr>
            <p:ph type="title"/>
          </p:nvPr>
        </p:nvSpPr>
        <p:spPr>
          <a:xfrm>
            <a:off x="1791729" y="234776"/>
            <a:ext cx="7898925" cy="1059996"/>
          </a:xfrm>
          <a:prstGeom prst="rect">
            <a:avLst/>
          </a:prstGeom>
        </p:spPr>
        <p:txBody>
          <a:bodyPr/>
          <a:lstStyle/>
          <a:p>
            <a:pPr/>
            <a:r>
              <a:t>Etiology and Prevention: Key Points </a:t>
            </a:r>
            <a:br/>
            <a:r>
              <a:t>For Patients and Caregivers</a:t>
            </a:r>
          </a:p>
        </p:txBody>
      </p:sp>
      <p:sp>
        <p:nvSpPr>
          <p:cNvPr id="172" name="What does this mean for patients and caregivers?"/>
          <p:cNvSpPr txBox="1"/>
          <p:nvPr>
            <p:ph type="body" idx="1"/>
          </p:nvPr>
        </p:nvSpPr>
        <p:spPr>
          <a:xfrm>
            <a:off x="647700" y="1988909"/>
            <a:ext cx="10896600" cy="4351340"/>
          </a:xfrm>
          <a:prstGeom prst="rect">
            <a:avLst/>
          </a:prstGeom>
        </p:spPr>
        <p:txBody>
          <a:bodyPr/>
          <a:lstStyle/>
          <a:p>
            <a:pPr lvl="1" marL="914400" indent="-457200">
              <a:lnSpc>
                <a:spcPct val="100000"/>
              </a:lnSpc>
              <a:defRPr sz="2400"/>
            </a:pPr>
            <a:r>
              <a:t>Patients are benefiting from what we already know (e.g., type of donor, T-cell &amp; B-cell depletion) and will presumably benefit from further research</a:t>
            </a:r>
          </a:p>
          <a:p>
            <a:pPr lvl="1" marL="914400" indent="-457200">
              <a:lnSpc>
                <a:spcPct val="100000"/>
              </a:lnSpc>
              <a:defRPr sz="2400"/>
            </a:pPr>
            <a:r>
              <a:t>It is critical to the prevention of relapse that cGVHD is not eradicated completely – important for patients to understand this</a:t>
            </a:r>
          </a:p>
          <a:p>
            <a:pPr lvl="1" marL="914400" indent="-457200">
              <a:lnSpc>
                <a:spcPct val="100000"/>
              </a:lnSpc>
              <a:defRPr sz="2400"/>
            </a:pPr>
            <a:r>
              <a:t>There are important considerations to balance the benefit and risks of interventions at different timepoints along HCT experience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itle 1"/>
          <p:cNvSpPr txBox="1"/>
          <p:nvPr>
            <p:ph type="title"/>
          </p:nvPr>
        </p:nvSpPr>
        <p:spPr>
          <a:xfrm>
            <a:off x="1791729" y="234776"/>
            <a:ext cx="7898925" cy="1059996"/>
          </a:xfrm>
          <a:prstGeom prst="rect">
            <a:avLst/>
          </a:prstGeom>
        </p:spPr>
        <p:txBody>
          <a:bodyPr/>
          <a:lstStyle/>
          <a:p>
            <a:pPr/>
            <a:r>
              <a:t>Etiology and Prevention: Additional Comments/Questions</a:t>
            </a:r>
          </a:p>
        </p:txBody>
      </p:sp>
      <p:sp>
        <p:nvSpPr>
          <p:cNvPr id="175" name="Text Placeholder 2"/>
          <p:cNvSpPr txBox="1"/>
          <p:nvPr>
            <p:ph type="body" idx="1"/>
          </p:nvPr>
        </p:nvSpPr>
        <p:spPr>
          <a:xfrm>
            <a:off x="838199" y="1825625"/>
            <a:ext cx="10882746" cy="4351338"/>
          </a:xfrm>
          <a:prstGeom prst="rect">
            <a:avLst/>
          </a:prstGeom>
        </p:spPr>
        <p:txBody>
          <a:bodyPr/>
          <a:lstStyle/>
          <a:p>
            <a:pPr>
              <a:lnSpc>
                <a:spcPct val="96000"/>
              </a:lnSpc>
              <a:defRPr sz="2400"/>
            </a:pPr>
            <a:r>
              <a:t>Could patients positively impact their own health/recovery/cGVHD prevention? </a:t>
            </a:r>
            <a:endParaRPr sz="700"/>
          </a:p>
          <a:p>
            <a:pPr lvl="1">
              <a:lnSpc>
                <a:spcPct val="96000"/>
              </a:lnSpc>
              <a:defRPr sz="2000"/>
            </a:pPr>
            <a:r>
              <a:t>Can patient health practices help to reduce certain secondary insults (e.g., oral care and sun exposure)? If, yes…</a:t>
            </a:r>
            <a:endParaRPr sz="700"/>
          </a:p>
          <a:p>
            <a:pPr lvl="2">
              <a:lnSpc>
                <a:spcPct val="96000"/>
              </a:lnSpc>
              <a:defRPr sz="1800"/>
            </a:pPr>
            <a:r>
              <a:t>Are recommendations standardized? </a:t>
            </a:r>
          </a:p>
          <a:p>
            <a:pPr lvl="2">
              <a:lnSpc>
                <a:spcPct val="96000"/>
              </a:lnSpc>
              <a:defRPr sz="1800"/>
            </a:pPr>
            <a:r>
              <a:t>Do patients understand and engage in these behaviors? </a:t>
            </a:r>
          </a:p>
          <a:p>
            <a:pPr lvl="2">
              <a:lnSpc>
                <a:spcPct val="96000"/>
              </a:lnSpc>
              <a:defRPr sz="1800"/>
            </a:pPr>
            <a:r>
              <a:t>Are community physicians aware of health practice recommendations? </a:t>
            </a:r>
          </a:p>
          <a:p>
            <a:pPr lvl="2">
              <a:lnSpc>
                <a:spcPct val="96000"/>
              </a:lnSpc>
              <a:defRPr sz="1800"/>
            </a:pPr>
            <a:r>
              <a:t>Are there barriers to compliance? (e.g. health literacy, finances, insurance, systemic issues) </a:t>
            </a:r>
          </a:p>
          <a:p>
            <a:pPr lvl="2">
              <a:lnSpc>
                <a:spcPct val="96000"/>
              </a:lnSpc>
              <a:defRPr sz="1800"/>
            </a:pPr>
            <a:r>
              <a:t>Would creating patient/provider fact sheets be useful? Improve health behaviors?</a:t>
            </a:r>
            <a:endParaRPr sz="700"/>
          </a:p>
          <a:p>
            <a:pPr lvl="1">
              <a:lnSpc>
                <a:spcPct val="96000"/>
              </a:lnSpc>
              <a:defRPr sz="2000"/>
            </a:pPr>
            <a:r>
              <a:t>Do patients understand how to assess their own cGVHD symptoms?</a:t>
            </a:r>
            <a:endParaRPr sz="700"/>
          </a:p>
          <a:p>
            <a:pPr lvl="1">
              <a:lnSpc>
                <a:spcPct val="96000"/>
              </a:lnSpc>
              <a:defRPr sz="2000"/>
            </a:pPr>
            <a:r>
              <a:t>How do we best educate and empower patients, caregivers, and community physicians?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