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5" r:id="rId5"/>
    <p:sldId id="267" r:id="rId6"/>
    <p:sldId id="270" r:id="rId7"/>
    <p:sldId id="271" r:id="rId8"/>
    <p:sldId id="272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310C4-CA6E-4C8D-B278-A22C719E4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D7330-5FF3-4B97-8654-84067E5B8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ADB0B-F04F-42EF-ACFD-81A7EC7B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3A21-D25C-4B5E-8EF5-13052C3748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D43AD-F3E9-4ABA-AB24-8A80BBC6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9A770-F907-47BC-BAF8-BFB39A80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7368-3F4B-4BB2-9A9C-67C62FDD9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0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DC354-D291-4FF2-AA78-DD01DCAF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F41AB-E36E-4311-81D5-2B9CC586B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57B54-669B-4CFF-BB99-53B44F7E7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3A21-D25C-4B5E-8EF5-13052C3748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3769B-2B36-4462-B75D-0D41083AB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3D30C-B602-4790-87F8-883FAC23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7368-3F4B-4BB2-9A9C-67C62FDD9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F7921C-1FC4-481F-ACE2-F15A4B2BD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66BEF8-087F-4ABC-827F-6F9C6CC67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55666-A836-4A14-BFA0-BB5DC5685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3A21-D25C-4B5E-8EF5-13052C3748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53367-6455-42D0-B04C-39E10AE1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482B4-EE8C-4202-9659-C0177291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7368-3F4B-4BB2-9A9C-67C62FDD9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7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2619" y="953815"/>
            <a:ext cx="1090676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42619" y="3440068"/>
            <a:ext cx="10906760" cy="1095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8820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02184" y="1486626"/>
            <a:ext cx="4503420" cy="3606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508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FCB82-75E2-44DA-805D-F0B568551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10EBC-3DBA-4944-95FF-CA4B74F8D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05DA6-E80D-4001-8BD3-5801C17A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3A21-D25C-4B5E-8EF5-13052C3748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AAD83-2B87-4B06-96B0-4CCB53687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8417F-3A3F-491D-A719-8EAF3981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7368-3F4B-4BB2-9A9C-67C62FDD9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2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AF2F3-4707-48C3-B982-7BC2C9CD0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545C7-58D9-411C-AE93-28EEBA9A4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4E559-A67F-400B-9131-03B47B760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3A21-D25C-4B5E-8EF5-13052C3748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B29B3-33AE-4C06-81E1-023B1A09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08870-6727-496F-9385-47C6EF77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7368-3F4B-4BB2-9A9C-67C62FDD9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6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C69CD-26AB-4D0A-94A7-6E594210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331FF-4CED-450A-A4FC-3E5F64D5F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66979-9104-4E23-8A4C-C8468C662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B7EB4-6C1B-4066-9F0A-64B525BA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3A21-D25C-4B5E-8EF5-13052C3748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80E2B-CBCA-4190-803B-A1934936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E366F-B649-483D-BFA1-8499D6C2B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7368-3F4B-4BB2-9A9C-67C62FDD9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7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6F77-25CE-4755-9E3E-1D5EBC2AE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04259-C660-4906-931F-B01502850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3B1E3-F9E3-403E-8AA4-E4257B130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F139D8-B9F1-4E22-884E-52581509D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02B95-0AF6-4CE4-B6E9-CC8683CBA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DBBA0D-561C-4722-AC1F-26BE7D1E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3A21-D25C-4B5E-8EF5-13052C3748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27668C-CD99-40F2-BC00-3CE6B98B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84779D-A998-439E-B2EF-33F43DF67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7368-3F4B-4BB2-9A9C-67C62FDD9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3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0FF20-1646-40D6-86C5-05C2368C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1DA0A-DAEB-456D-9C49-9D90FBEED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3A21-D25C-4B5E-8EF5-13052C3748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2269F-808E-4391-9364-899D9508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F6DB3-FA12-4C16-A030-C06338724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7368-3F4B-4BB2-9A9C-67C62FDD9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7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F37F91-777F-4A1C-AB59-72108CE49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3A21-D25C-4B5E-8EF5-13052C3748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737484-4B0D-4CFE-8520-60C71FBA4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1C546-BA12-4DAD-837B-64FA9628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7368-3F4B-4BB2-9A9C-67C62FDD9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7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DFF5C-DBC3-4EE5-8B85-2C92B0759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F63A-0CA9-493F-A663-B30D801DB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76046-24AD-4580-98A9-2B8E5E310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70C3D-5B7D-497B-A8ED-75AB33C53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3A21-D25C-4B5E-8EF5-13052C3748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4B5F8-C217-4FFE-8EA0-58E894713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17664-F591-4A7D-9471-37305C387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7368-3F4B-4BB2-9A9C-67C62FDD9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3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AA866-D3B0-483E-8A63-60830405C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3FACD-7D59-4C2A-A244-A424C36E2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82A2C-587C-4B5A-9ABE-A31550220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BBB00-6AC8-4112-89A5-1D35CC324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3A21-D25C-4B5E-8EF5-13052C3748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B9E4F-A997-42DE-9F01-CDCDC4C8F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15650-5D9C-4A68-AAFE-011EBE8F3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97368-3F4B-4BB2-9A9C-67C62FDD9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7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1D9F1F-6123-41B3-A8C1-F17D8DF4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4B3DA-D879-4550-B419-2A3579A5D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94E91-D858-4726-A888-A252E6EFE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83A21-D25C-4B5E-8EF5-13052C3748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122AE-E3A2-410D-BB9C-158D4EA51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6105D-9DDE-4B9D-BE00-C0B2FF725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97368-3F4B-4BB2-9A9C-67C62FDD9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8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2619" y="1395775"/>
            <a:ext cx="30137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30" dirty="0">
                <a:solidFill>
                  <a:srgbClr val="001F5F"/>
                </a:solidFill>
                <a:latin typeface="Arial"/>
                <a:cs typeface="Arial"/>
              </a:rPr>
              <a:t>Writing </a:t>
            </a:r>
            <a:r>
              <a:rPr sz="3600" b="1" spc="-25" dirty="0">
                <a:solidFill>
                  <a:srgbClr val="001F5F"/>
                </a:solidFill>
                <a:latin typeface="Arial"/>
                <a:cs typeface="Arial"/>
              </a:rPr>
              <a:t>Tip</a:t>
            </a:r>
            <a:r>
              <a:rPr lang="en-US" sz="3600" b="1" spc="-2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2619" y="1395775"/>
            <a:ext cx="3013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Writing </a:t>
            </a:r>
            <a:r>
              <a:rPr spc="-25" dirty="0"/>
              <a:t>Tip</a:t>
            </a:r>
            <a:r>
              <a:rPr spc="-50" dirty="0"/>
              <a:t> </a:t>
            </a:r>
            <a:r>
              <a:rPr spc="-5" dirty="0"/>
              <a:t>#1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2619" y="2061255"/>
            <a:ext cx="31457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b="1" spc="-20" dirty="0">
                <a:solidFill>
                  <a:srgbClr val="231F20"/>
                </a:solidFill>
                <a:latin typeface="Arial"/>
                <a:cs typeface="Arial"/>
              </a:rPr>
              <a:t>Think </a:t>
            </a:r>
            <a:r>
              <a:rPr sz="2200" b="1" spc="5" dirty="0">
                <a:solidFill>
                  <a:srgbClr val="231F20"/>
                </a:solidFill>
                <a:latin typeface="Arial"/>
                <a:cs typeface="Arial"/>
              </a:rPr>
              <a:t>about </a:t>
            </a:r>
            <a:r>
              <a:rPr sz="2200" b="1" spc="10" dirty="0">
                <a:solidFill>
                  <a:srgbClr val="231F20"/>
                </a:solidFill>
                <a:latin typeface="Arial"/>
                <a:cs typeface="Arial"/>
              </a:rPr>
              <a:t>who</a:t>
            </a:r>
            <a:r>
              <a:rPr sz="22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231F20"/>
                </a:solidFill>
                <a:latin typeface="Arial"/>
                <a:cs typeface="Arial"/>
              </a:rPr>
              <a:t>you’re  trying </a:t>
            </a:r>
            <a:r>
              <a:rPr sz="2200" b="1" spc="2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22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231F20"/>
                </a:solidFill>
                <a:latin typeface="Arial"/>
                <a:cs typeface="Arial"/>
              </a:rPr>
              <a:t>reach.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50740" y="811783"/>
            <a:ext cx="6149340" cy="1935480"/>
          </a:xfrm>
          <a:custGeom>
            <a:avLst/>
            <a:gdLst/>
            <a:ahLst/>
            <a:cxnLst/>
            <a:rect l="l" t="t" r="r" b="b"/>
            <a:pathLst>
              <a:path w="6149340" h="1935480">
                <a:moveTo>
                  <a:pt x="0" y="1935479"/>
                </a:moveTo>
                <a:lnTo>
                  <a:pt x="6149340" y="1935479"/>
                </a:lnTo>
                <a:lnTo>
                  <a:pt x="6149340" y="0"/>
                </a:lnTo>
                <a:lnTo>
                  <a:pt x="0" y="0"/>
                </a:lnTo>
                <a:lnTo>
                  <a:pt x="0" y="1935479"/>
                </a:lnTo>
                <a:close/>
              </a:path>
            </a:pathLst>
          </a:custGeom>
          <a:solidFill>
            <a:srgbClr val="231F20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05755" y="990600"/>
            <a:ext cx="5638800" cy="1559560"/>
          </a:xfrm>
          <a:custGeom>
            <a:avLst/>
            <a:gdLst/>
            <a:ahLst/>
            <a:cxnLst/>
            <a:rect l="l" t="t" r="r" b="b"/>
            <a:pathLst>
              <a:path w="5638800" h="1559560">
                <a:moveTo>
                  <a:pt x="5588000" y="0"/>
                </a:moveTo>
                <a:lnTo>
                  <a:pt x="50800" y="0"/>
                </a:lnTo>
                <a:lnTo>
                  <a:pt x="31027" y="3992"/>
                </a:lnTo>
                <a:lnTo>
                  <a:pt x="14879" y="14879"/>
                </a:lnTo>
                <a:lnTo>
                  <a:pt x="3992" y="31027"/>
                </a:lnTo>
                <a:lnTo>
                  <a:pt x="0" y="50800"/>
                </a:lnTo>
                <a:lnTo>
                  <a:pt x="0" y="1508518"/>
                </a:lnTo>
                <a:lnTo>
                  <a:pt x="3992" y="1528296"/>
                </a:lnTo>
                <a:lnTo>
                  <a:pt x="14879" y="1544443"/>
                </a:lnTo>
                <a:lnTo>
                  <a:pt x="31027" y="1555328"/>
                </a:lnTo>
                <a:lnTo>
                  <a:pt x="50800" y="1559318"/>
                </a:lnTo>
                <a:lnTo>
                  <a:pt x="5588000" y="1559318"/>
                </a:lnTo>
                <a:lnTo>
                  <a:pt x="5607772" y="1555328"/>
                </a:lnTo>
                <a:lnTo>
                  <a:pt x="5623920" y="1544443"/>
                </a:lnTo>
                <a:lnTo>
                  <a:pt x="5634807" y="1528296"/>
                </a:lnTo>
                <a:lnTo>
                  <a:pt x="5638800" y="1508518"/>
                </a:lnTo>
                <a:lnTo>
                  <a:pt x="5638800" y="50800"/>
                </a:lnTo>
                <a:lnTo>
                  <a:pt x="5634807" y="31027"/>
                </a:lnTo>
                <a:lnTo>
                  <a:pt x="5623920" y="14879"/>
                </a:lnTo>
                <a:lnTo>
                  <a:pt x="5607772" y="3992"/>
                </a:lnTo>
                <a:lnTo>
                  <a:pt x="5588000" y="0"/>
                </a:lnTo>
                <a:close/>
              </a:path>
            </a:pathLst>
          </a:custGeom>
          <a:solidFill>
            <a:srgbClr val="FFE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0740" y="2747264"/>
            <a:ext cx="6149340" cy="2071370"/>
          </a:xfrm>
          <a:custGeom>
            <a:avLst/>
            <a:gdLst/>
            <a:ahLst/>
            <a:cxnLst/>
            <a:rect l="l" t="t" r="r" b="b"/>
            <a:pathLst>
              <a:path w="6149340" h="2071370">
                <a:moveTo>
                  <a:pt x="0" y="0"/>
                </a:moveTo>
                <a:lnTo>
                  <a:pt x="6149340" y="0"/>
                </a:lnTo>
                <a:lnTo>
                  <a:pt x="6149340" y="2071116"/>
                </a:lnTo>
                <a:lnTo>
                  <a:pt x="0" y="207111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05755" y="2926079"/>
            <a:ext cx="5638800" cy="1559560"/>
          </a:xfrm>
          <a:custGeom>
            <a:avLst/>
            <a:gdLst/>
            <a:ahLst/>
            <a:cxnLst/>
            <a:rect l="l" t="t" r="r" b="b"/>
            <a:pathLst>
              <a:path w="5638800" h="1559560">
                <a:moveTo>
                  <a:pt x="5588000" y="0"/>
                </a:moveTo>
                <a:lnTo>
                  <a:pt x="50800" y="0"/>
                </a:lnTo>
                <a:lnTo>
                  <a:pt x="31027" y="3992"/>
                </a:lnTo>
                <a:lnTo>
                  <a:pt x="14879" y="14879"/>
                </a:lnTo>
                <a:lnTo>
                  <a:pt x="3992" y="31027"/>
                </a:lnTo>
                <a:lnTo>
                  <a:pt x="0" y="50800"/>
                </a:lnTo>
                <a:lnTo>
                  <a:pt x="0" y="1508518"/>
                </a:lnTo>
                <a:lnTo>
                  <a:pt x="3992" y="1528296"/>
                </a:lnTo>
                <a:lnTo>
                  <a:pt x="14879" y="1544443"/>
                </a:lnTo>
                <a:lnTo>
                  <a:pt x="31027" y="1555328"/>
                </a:lnTo>
                <a:lnTo>
                  <a:pt x="50800" y="1559318"/>
                </a:lnTo>
                <a:lnTo>
                  <a:pt x="5588000" y="1559318"/>
                </a:lnTo>
                <a:lnTo>
                  <a:pt x="5607772" y="1555328"/>
                </a:lnTo>
                <a:lnTo>
                  <a:pt x="5623920" y="1544443"/>
                </a:lnTo>
                <a:lnTo>
                  <a:pt x="5634807" y="1528296"/>
                </a:lnTo>
                <a:lnTo>
                  <a:pt x="5638800" y="1508518"/>
                </a:lnTo>
                <a:lnTo>
                  <a:pt x="5638800" y="50800"/>
                </a:lnTo>
                <a:lnTo>
                  <a:pt x="5634807" y="31027"/>
                </a:lnTo>
                <a:lnTo>
                  <a:pt x="5623920" y="14879"/>
                </a:lnTo>
                <a:lnTo>
                  <a:pt x="5607772" y="3992"/>
                </a:lnTo>
                <a:lnTo>
                  <a:pt x="5588000" y="0"/>
                </a:lnTo>
                <a:close/>
              </a:path>
            </a:pathLst>
          </a:custGeom>
          <a:solidFill>
            <a:srgbClr val="FFE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50740" y="1123337"/>
            <a:ext cx="6149340" cy="318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3234" marR="497205">
              <a:lnSpc>
                <a:spcPct val="111100"/>
              </a:lnSpc>
              <a:spcBef>
                <a:spcPts val="100"/>
              </a:spcBef>
            </a:pP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When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poster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digital,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it’s </a:t>
            </a:r>
            <a:r>
              <a:rPr sz="1800" spc="-55" dirty="0">
                <a:solidFill>
                  <a:srgbClr val="231F20"/>
                </a:solidFill>
                <a:latin typeface="Arial"/>
                <a:cs typeface="Arial"/>
              </a:rPr>
              <a:t>even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more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important 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writing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speaks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itself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because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audience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won’t </a:t>
            </a:r>
            <a:r>
              <a:rPr sz="1800" spc="-60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800" spc="1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800" spc="-30" dirty="0">
                <a:solidFill>
                  <a:srgbClr val="231F20"/>
                </a:solidFill>
                <a:latin typeface="Arial"/>
                <a:cs typeface="Arial"/>
              </a:rPr>
              <a:t>answer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questions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or 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guide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them through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what </a:t>
            </a:r>
            <a:r>
              <a:rPr sz="1800" spc="-30" dirty="0">
                <a:solidFill>
                  <a:srgbClr val="231F20"/>
                </a:solidFill>
                <a:latin typeface="Arial"/>
                <a:cs typeface="Arial"/>
              </a:rPr>
              <a:t>you’ve</a:t>
            </a:r>
            <a:r>
              <a:rPr sz="1800" spc="-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written.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>
              <a:latin typeface="Arial"/>
              <a:cs typeface="Arial"/>
            </a:endParaRPr>
          </a:p>
          <a:p>
            <a:pPr marL="483234" marR="588010">
              <a:lnSpc>
                <a:spcPct val="111100"/>
              </a:lnSpc>
            </a:pP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Before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writing,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figure </a:t>
            </a:r>
            <a:r>
              <a:rPr sz="1800" spc="10" dirty="0">
                <a:solidFill>
                  <a:srgbClr val="231F20"/>
                </a:solidFill>
                <a:latin typeface="Arial"/>
                <a:cs typeface="Arial"/>
              </a:rPr>
              <a:t>out who </a:t>
            </a:r>
            <a:r>
              <a:rPr sz="1800" spc="-35" dirty="0">
                <a:solidFill>
                  <a:srgbClr val="231F20"/>
                </a:solidFill>
                <a:latin typeface="Arial"/>
                <a:cs typeface="Arial"/>
              </a:rPr>
              <a:t>you’re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trying </a:t>
            </a:r>
            <a:r>
              <a:rPr sz="1800" spc="1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800" spc="-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reach 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and why </a:t>
            </a:r>
            <a:r>
              <a:rPr sz="1800" spc="-35" dirty="0">
                <a:solidFill>
                  <a:srgbClr val="231F20"/>
                </a:solidFill>
                <a:latin typeface="Arial"/>
                <a:cs typeface="Arial"/>
              </a:rPr>
              <a:t>you’re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communicating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them. </a:t>
            </a:r>
            <a:r>
              <a:rPr sz="1800" spc="-30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will 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help you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determine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what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information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needs </a:t>
            </a:r>
            <a:r>
              <a:rPr sz="1800" spc="1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be 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included—and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what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left</a:t>
            </a:r>
            <a:r>
              <a:rPr sz="1800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out.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184" y="2998063"/>
            <a:ext cx="9016365" cy="3735704"/>
          </a:xfrm>
          <a:custGeom>
            <a:avLst/>
            <a:gdLst/>
            <a:ahLst/>
            <a:cxnLst/>
            <a:rect l="l" t="t" r="r" b="b"/>
            <a:pathLst>
              <a:path w="9016365" h="3735704">
                <a:moveTo>
                  <a:pt x="0" y="0"/>
                </a:moveTo>
                <a:lnTo>
                  <a:pt x="9015984" y="0"/>
                </a:lnTo>
                <a:lnTo>
                  <a:pt x="9015984" y="3735324"/>
                </a:lnTo>
                <a:lnTo>
                  <a:pt x="0" y="3735324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3176882"/>
            <a:ext cx="8502650" cy="3224530"/>
          </a:xfrm>
          <a:custGeom>
            <a:avLst/>
            <a:gdLst/>
            <a:ahLst/>
            <a:cxnLst/>
            <a:rect l="l" t="t" r="r" b="b"/>
            <a:pathLst>
              <a:path w="8502650" h="3224529">
                <a:moveTo>
                  <a:pt x="8451596" y="0"/>
                </a:moveTo>
                <a:lnTo>
                  <a:pt x="50800" y="0"/>
                </a:lnTo>
                <a:lnTo>
                  <a:pt x="31027" y="3992"/>
                </a:lnTo>
                <a:lnTo>
                  <a:pt x="14879" y="14879"/>
                </a:lnTo>
                <a:lnTo>
                  <a:pt x="3992" y="31027"/>
                </a:lnTo>
                <a:lnTo>
                  <a:pt x="0" y="50800"/>
                </a:lnTo>
                <a:lnTo>
                  <a:pt x="0" y="3173120"/>
                </a:lnTo>
                <a:lnTo>
                  <a:pt x="3992" y="3192893"/>
                </a:lnTo>
                <a:lnTo>
                  <a:pt x="14879" y="3209040"/>
                </a:lnTo>
                <a:lnTo>
                  <a:pt x="31027" y="3219928"/>
                </a:lnTo>
                <a:lnTo>
                  <a:pt x="50800" y="3223920"/>
                </a:lnTo>
                <a:lnTo>
                  <a:pt x="8451596" y="3223920"/>
                </a:lnTo>
                <a:lnTo>
                  <a:pt x="8471368" y="3219928"/>
                </a:lnTo>
                <a:lnTo>
                  <a:pt x="8487516" y="3209040"/>
                </a:lnTo>
                <a:lnTo>
                  <a:pt x="8498403" y="3192893"/>
                </a:lnTo>
                <a:lnTo>
                  <a:pt x="8502396" y="3173120"/>
                </a:lnTo>
                <a:lnTo>
                  <a:pt x="8502396" y="50800"/>
                </a:lnTo>
                <a:lnTo>
                  <a:pt x="8498403" y="31027"/>
                </a:lnTo>
                <a:lnTo>
                  <a:pt x="8487516" y="14879"/>
                </a:lnTo>
                <a:lnTo>
                  <a:pt x="8471368" y="3992"/>
                </a:lnTo>
                <a:lnTo>
                  <a:pt x="8451596" y="0"/>
                </a:lnTo>
                <a:close/>
              </a:path>
            </a:pathLst>
          </a:custGeom>
          <a:solidFill>
            <a:srgbClr val="FFE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2619" y="533262"/>
            <a:ext cx="366812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30" dirty="0">
                <a:solidFill>
                  <a:srgbClr val="001F5F"/>
                </a:solidFill>
                <a:latin typeface="Arial"/>
                <a:cs typeface="Arial"/>
              </a:rPr>
              <a:t>Writing </a:t>
            </a:r>
            <a:r>
              <a:rPr lang="en-US" b="1" spc="-25" dirty="0">
                <a:solidFill>
                  <a:srgbClr val="001F5F"/>
                </a:solidFill>
                <a:latin typeface="Arial"/>
                <a:cs typeface="Arial"/>
              </a:rPr>
              <a:t>Tip</a:t>
            </a:r>
            <a:r>
              <a:rPr lang="en-US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rgbClr val="001F5F"/>
                </a:solidFill>
                <a:latin typeface="Arial"/>
                <a:cs typeface="Arial"/>
              </a:rPr>
              <a:t>#2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19" y="1756456"/>
            <a:ext cx="7962900" cy="4474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7906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231F20"/>
                </a:solidFill>
                <a:latin typeface="Arial"/>
                <a:cs typeface="Arial"/>
              </a:rPr>
              <a:t>Leading </a:t>
            </a:r>
            <a:r>
              <a:rPr sz="2200" b="1" spc="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2200" b="1" spc="10" dirty="0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sz="2200" b="1" spc="-20" dirty="0">
                <a:solidFill>
                  <a:srgbClr val="231F20"/>
                </a:solidFill>
                <a:latin typeface="Arial"/>
                <a:cs typeface="Arial"/>
              </a:rPr>
              <a:t>conclusion </a:t>
            </a:r>
            <a:r>
              <a:rPr sz="2200" b="1" spc="10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22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231F20"/>
                </a:solidFill>
                <a:latin typeface="Arial"/>
                <a:cs typeface="Arial"/>
              </a:rPr>
              <a:t>hook  </a:t>
            </a:r>
            <a:r>
              <a:rPr sz="2200" b="1" spc="-3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22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231F20"/>
                </a:solidFill>
                <a:latin typeface="Arial"/>
                <a:cs typeface="Arial"/>
              </a:rPr>
              <a:t>audience.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00" dirty="0">
              <a:latin typeface="Arial"/>
              <a:cs typeface="Arial"/>
            </a:endParaRPr>
          </a:p>
          <a:p>
            <a:pPr marL="42545" marR="153670">
              <a:lnSpc>
                <a:spcPct val="111100"/>
              </a:lnSpc>
            </a:pP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Many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people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read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conclusions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800" spc="-3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poster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first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only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continue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sz="1800" spc="-30" dirty="0">
                <a:solidFill>
                  <a:srgbClr val="231F20"/>
                </a:solidFill>
                <a:latin typeface="Arial"/>
                <a:cs typeface="Arial"/>
              </a:rPr>
              <a:t>material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piques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their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interest,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so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starting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writing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there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800" spc="-3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no-brainer. </a:t>
            </a: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This 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also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provide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direction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800" spc="-22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231F20"/>
                </a:solidFill>
                <a:latin typeface="Arial"/>
                <a:cs typeface="Arial"/>
              </a:rPr>
              <a:t>poster.</a:t>
            </a:r>
            <a:endParaRPr sz="1800" dirty="0">
              <a:latin typeface="Arial"/>
              <a:cs typeface="Arial"/>
            </a:endParaRPr>
          </a:p>
          <a:p>
            <a:pPr marL="42545" marR="5080">
              <a:lnSpc>
                <a:spcPct val="111100"/>
              </a:lnSpc>
              <a:spcBef>
                <a:spcPts val="1800"/>
              </a:spcBef>
            </a:pPr>
            <a:r>
              <a:rPr sz="1800" spc="-5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abstract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next </a:t>
            </a:r>
            <a:r>
              <a:rPr sz="1800" spc="-30" dirty="0">
                <a:solidFill>
                  <a:srgbClr val="231F20"/>
                </a:solidFill>
                <a:latin typeface="Arial"/>
                <a:cs typeface="Arial"/>
              </a:rPr>
              <a:t>natural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starting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point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800" spc="-3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poster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presentation.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1800" spc="-2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should 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describe,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briefly and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broad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strokes,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what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poster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about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lead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audience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into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8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topic.</a:t>
            </a:r>
            <a:endParaRPr sz="1800" dirty="0">
              <a:latin typeface="Arial"/>
              <a:cs typeface="Arial"/>
            </a:endParaRPr>
          </a:p>
          <a:p>
            <a:pPr marL="42545" marR="45085">
              <a:lnSpc>
                <a:spcPct val="111100"/>
              </a:lnSpc>
              <a:spcBef>
                <a:spcPts val="1800"/>
              </a:spcBef>
            </a:pP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Include</a:t>
            </a: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details</a:t>
            </a: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sz="18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goal</a:t>
            </a:r>
            <a:r>
              <a:rPr sz="18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8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study</a:t>
            </a: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31F20"/>
                </a:solidFill>
                <a:latin typeface="Arial"/>
                <a:cs typeface="Arial"/>
              </a:rPr>
              <a:t>but</a:t>
            </a:r>
            <a:r>
              <a:rPr sz="18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231F20"/>
                </a:solidFill>
                <a:latin typeface="Arial"/>
                <a:cs typeface="Arial"/>
              </a:rPr>
              <a:t>save</a:t>
            </a: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231F20"/>
                </a:solidFill>
                <a:latin typeface="Arial"/>
                <a:cs typeface="Arial"/>
              </a:rPr>
              <a:t>most</a:t>
            </a:r>
            <a:r>
              <a:rPr sz="18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information</a:t>
            </a: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for 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figures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rest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80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231F20"/>
                </a:solidFill>
                <a:latin typeface="Arial"/>
                <a:cs typeface="Arial"/>
              </a:rPr>
              <a:t>poster.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58815" y="862876"/>
            <a:ext cx="6730365" cy="2368550"/>
          </a:xfrm>
          <a:custGeom>
            <a:avLst/>
            <a:gdLst/>
            <a:ahLst/>
            <a:cxnLst/>
            <a:rect l="l" t="t" r="r" b="b"/>
            <a:pathLst>
              <a:path w="6730365" h="2368550">
                <a:moveTo>
                  <a:pt x="0" y="0"/>
                </a:moveTo>
                <a:lnTo>
                  <a:pt x="6729984" y="0"/>
                </a:lnTo>
                <a:lnTo>
                  <a:pt x="6729984" y="2368296"/>
                </a:lnTo>
                <a:lnTo>
                  <a:pt x="0" y="236829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13832" y="1041694"/>
            <a:ext cx="6217920" cy="1854200"/>
          </a:xfrm>
          <a:custGeom>
            <a:avLst/>
            <a:gdLst/>
            <a:ahLst/>
            <a:cxnLst/>
            <a:rect l="l" t="t" r="r" b="b"/>
            <a:pathLst>
              <a:path w="6217920" h="1854200">
                <a:moveTo>
                  <a:pt x="6167120" y="0"/>
                </a:moveTo>
                <a:lnTo>
                  <a:pt x="50800" y="0"/>
                </a:lnTo>
                <a:lnTo>
                  <a:pt x="31027" y="3992"/>
                </a:lnTo>
                <a:lnTo>
                  <a:pt x="14879" y="14879"/>
                </a:lnTo>
                <a:lnTo>
                  <a:pt x="3992" y="31027"/>
                </a:lnTo>
                <a:lnTo>
                  <a:pt x="0" y="50800"/>
                </a:lnTo>
                <a:lnTo>
                  <a:pt x="0" y="1803107"/>
                </a:lnTo>
                <a:lnTo>
                  <a:pt x="3992" y="1822880"/>
                </a:lnTo>
                <a:lnTo>
                  <a:pt x="14879" y="1839028"/>
                </a:lnTo>
                <a:lnTo>
                  <a:pt x="31027" y="1849915"/>
                </a:lnTo>
                <a:lnTo>
                  <a:pt x="50800" y="1853907"/>
                </a:lnTo>
                <a:lnTo>
                  <a:pt x="6167120" y="1853907"/>
                </a:lnTo>
                <a:lnTo>
                  <a:pt x="6186892" y="1849915"/>
                </a:lnTo>
                <a:lnTo>
                  <a:pt x="6203040" y="1839028"/>
                </a:lnTo>
                <a:lnTo>
                  <a:pt x="6213927" y="1822880"/>
                </a:lnTo>
                <a:lnTo>
                  <a:pt x="6217920" y="1803107"/>
                </a:lnTo>
                <a:lnTo>
                  <a:pt x="6217920" y="50800"/>
                </a:lnTo>
                <a:lnTo>
                  <a:pt x="6213927" y="31027"/>
                </a:lnTo>
                <a:lnTo>
                  <a:pt x="6203040" y="14879"/>
                </a:lnTo>
                <a:lnTo>
                  <a:pt x="6186892" y="3992"/>
                </a:lnTo>
                <a:lnTo>
                  <a:pt x="6167120" y="0"/>
                </a:lnTo>
                <a:close/>
              </a:path>
            </a:pathLst>
          </a:custGeom>
          <a:solidFill>
            <a:srgbClr val="FFE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58815" y="1174432"/>
            <a:ext cx="673036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3234" marR="549910">
              <a:lnSpc>
                <a:spcPct val="111100"/>
              </a:lnSpc>
              <a:spcBef>
                <a:spcPts val="100"/>
              </a:spcBef>
            </a:pP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Unlike </a:t>
            </a:r>
            <a:r>
              <a:rPr sz="1800" spc="-3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published manuscript,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posters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1800" spc="-35" dirty="0">
                <a:solidFill>
                  <a:srgbClr val="231F20"/>
                </a:solidFill>
                <a:latin typeface="Arial"/>
                <a:cs typeface="Arial"/>
              </a:rPr>
              <a:t>rely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on 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flow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diagrams,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illustrations,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figures,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tables </a:t>
            </a:r>
            <a:r>
              <a:rPr sz="1800" spc="1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present 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procedures and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results. </a:t>
            </a:r>
            <a:r>
              <a:rPr sz="1800" spc="-6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audience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isn’t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going </a:t>
            </a:r>
            <a:r>
              <a:rPr sz="1800" spc="1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stick 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around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long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enough </a:t>
            </a:r>
            <a:r>
              <a:rPr sz="1800" spc="1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read </a:t>
            </a:r>
            <a:r>
              <a:rPr sz="1800" spc="10" dirty="0">
                <a:solidFill>
                  <a:srgbClr val="231F20"/>
                </a:solidFill>
                <a:latin typeface="Arial"/>
                <a:cs typeface="Arial"/>
              </a:rPr>
              <a:t>big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blocks of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text. </a:t>
            </a: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is 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especially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true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digital</a:t>
            </a:r>
            <a:r>
              <a:rPr sz="1800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posters.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2619" y="829466"/>
            <a:ext cx="379004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30" dirty="0">
                <a:solidFill>
                  <a:srgbClr val="001F5F"/>
                </a:solidFill>
                <a:latin typeface="Arial"/>
                <a:cs typeface="Arial"/>
              </a:rPr>
              <a:t>Writing </a:t>
            </a:r>
            <a:r>
              <a:rPr lang="en-US" b="1" spc="-25" dirty="0">
                <a:solidFill>
                  <a:srgbClr val="001F5F"/>
                </a:solidFill>
                <a:latin typeface="Arial"/>
                <a:cs typeface="Arial"/>
              </a:rPr>
              <a:t>Tip</a:t>
            </a:r>
            <a:r>
              <a:rPr lang="en-US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rgbClr val="001F5F"/>
                </a:solidFill>
                <a:latin typeface="Arial"/>
                <a:cs typeface="Arial"/>
              </a:rPr>
              <a:t>#3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2619" y="1855515"/>
            <a:ext cx="369442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10" dirty="0">
                <a:solidFill>
                  <a:srgbClr val="231F20"/>
                </a:solidFill>
                <a:latin typeface="Arial"/>
                <a:cs typeface="Arial"/>
              </a:rPr>
              <a:t>Use </a:t>
            </a:r>
            <a:r>
              <a:rPr sz="2200" b="1" spc="-40" dirty="0">
                <a:solidFill>
                  <a:srgbClr val="231F20"/>
                </a:solidFill>
                <a:latin typeface="Arial"/>
                <a:cs typeface="Arial"/>
              </a:rPr>
              <a:t>visuals </a:t>
            </a:r>
            <a:r>
              <a:rPr sz="2200" b="1" spc="2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2200" b="1" spc="-5" dirty="0">
                <a:solidFill>
                  <a:srgbClr val="231F20"/>
                </a:solidFill>
                <a:latin typeface="Arial"/>
                <a:cs typeface="Arial"/>
              </a:rPr>
              <a:t>aid </a:t>
            </a:r>
            <a:r>
              <a:rPr sz="2200" b="1" spc="-3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22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15" dirty="0">
                <a:solidFill>
                  <a:srgbClr val="231F20"/>
                </a:solidFill>
                <a:latin typeface="Arial"/>
                <a:cs typeface="Arial"/>
              </a:rPr>
              <a:t>text.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79140" y="4369663"/>
            <a:ext cx="8709660" cy="2364105"/>
          </a:xfrm>
          <a:custGeom>
            <a:avLst/>
            <a:gdLst/>
            <a:ahLst/>
            <a:cxnLst/>
            <a:rect l="l" t="t" r="r" b="b"/>
            <a:pathLst>
              <a:path w="8709660" h="2364104">
                <a:moveTo>
                  <a:pt x="0" y="0"/>
                </a:moveTo>
                <a:lnTo>
                  <a:pt x="8709660" y="0"/>
                </a:lnTo>
                <a:lnTo>
                  <a:pt x="8709660" y="2363724"/>
                </a:lnTo>
                <a:lnTo>
                  <a:pt x="0" y="2363724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34155" y="4548482"/>
            <a:ext cx="8197850" cy="1852930"/>
          </a:xfrm>
          <a:custGeom>
            <a:avLst/>
            <a:gdLst/>
            <a:ahLst/>
            <a:cxnLst/>
            <a:rect l="l" t="t" r="r" b="b"/>
            <a:pathLst>
              <a:path w="8197850" h="1852929">
                <a:moveTo>
                  <a:pt x="8146796" y="0"/>
                </a:moveTo>
                <a:lnTo>
                  <a:pt x="50800" y="0"/>
                </a:lnTo>
                <a:lnTo>
                  <a:pt x="31027" y="3992"/>
                </a:lnTo>
                <a:lnTo>
                  <a:pt x="14879" y="14879"/>
                </a:lnTo>
                <a:lnTo>
                  <a:pt x="3992" y="31027"/>
                </a:lnTo>
                <a:lnTo>
                  <a:pt x="0" y="50800"/>
                </a:lnTo>
                <a:lnTo>
                  <a:pt x="0" y="1801520"/>
                </a:lnTo>
                <a:lnTo>
                  <a:pt x="3992" y="1821293"/>
                </a:lnTo>
                <a:lnTo>
                  <a:pt x="14879" y="1837440"/>
                </a:lnTo>
                <a:lnTo>
                  <a:pt x="31027" y="1848328"/>
                </a:lnTo>
                <a:lnTo>
                  <a:pt x="50800" y="1852320"/>
                </a:lnTo>
                <a:lnTo>
                  <a:pt x="8146796" y="1852320"/>
                </a:lnTo>
                <a:lnTo>
                  <a:pt x="8166568" y="1848328"/>
                </a:lnTo>
                <a:lnTo>
                  <a:pt x="8182716" y="1837440"/>
                </a:lnTo>
                <a:lnTo>
                  <a:pt x="8193603" y="1821293"/>
                </a:lnTo>
                <a:lnTo>
                  <a:pt x="8197596" y="1801520"/>
                </a:lnTo>
                <a:lnTo>
                  <a:pt x="8197596" y="50800"/>
                </a:lnTo>
                <a:lnTo>
                  <a:pt x="8193603" y="31027"/>
                </a:lnTo>
                <a:lnTo>
                  <a:pt x="8182716" y="14879"/>
                </a:lnTo>
                <a:lnTo>
                  <a:pt x="8166568" y="3992"/>
                </a:lnTo>
                <a:lnTo>
                  <a:pt x="8146796" y="0"/>
                </a:lnTo>
                <a:close/>
              </a:path>
            </a:pathLst>
          </a:custGeom>
          <a:solidFill>
            <a:srgbClr val="FFE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0055" y="4681220"/>
            <a:ext cx="7528559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800" spc="-7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800" spc="-30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worried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because </a:t>
            </a:r>
            <a:r>
              <a:rPr sz="1800" spc="-35" dirty="0">
                <a:solidFill>
                  <a:srgbClr val="231F20"/>
                </a:solidFill>
                <a:latin typeface="Arial"/>
                <a:cs typeface="Arial"/>
              </a:rPr>
              <a:t>you’re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able </a:t>
            </a:r>
            <a:r>
              <a:rPr sz="1800" spc="1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share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poster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in 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person,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your audience </a:t>
            </a:r>
            <a:r>
              <a:rPr sz="1800" spc="-30" dirty="0">
                <a:solidFill>
                  <a:srgbClr val="231F20"/>
                </a:solidFill>
                <a:latin typeface="Arial"/>
                <a:cs typeface="Arial"/>
              </a:rPr>
              <a:t>may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miss </a:t>
            </a:r>
            <a:r>
              <a:rPr sz="1800" spc="10" dirty="0">
                <a:solidFill>
                  <a:srgbClr val="231F20"/>
                </a:solidFill>
                <a:latin typeface="Arial"/>
                <a:cs typeface="Arial"/>
              </a:rPr>
              <a:t>out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800" spc="-35" dirty="0">
                <a:solidFill>
                  <a:srgbClr val="231F20"/>
                </a:solidFill>
                <a:latin typeface="Arial"/>
                <a:cs typeface="Arial"/>
              </a:rPr>
              <a:t>valuable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information. </a:t>
            </a:r>
            <a:r>
              <a:rPr sz="1800" spc="-30" dirty="0">
                <a:solidFill>
                  <a:srgbClr val="231F20"/>
                </a:solidFill>
                <a:latin typeface="Arial"/>
                <a:cs typeface="Arial"/>
              </a:rPr>
              <a:t>People </a:t>
            </a:r>
            <a:r>
              <a:rPr sz="1800" spc="10" dirty="0">
                <a:solidFill>
                  <a:srgbClr val="231F20"/>
                </a:solidFill>
                <a:latin typeface="Arial"/>
                <a:cs typeface="Arial"/>
              </a:rPr>
              <a:t>who  </a:t>
            </a:r>
            <a:r>
              <a:rPr sz="1800" spc="-45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interested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1800" spc="-35" dirty="0">
                <a:solidFill>
                  <a:srgbClr val="231F20"/>
                </a:solidFill>
                <a:latin typeface="Arial"/>
                <a:cs typeface="Arial"/>
              </a:rPr>
              <a:t>always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get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touch with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they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want </a:t>
            </a:r>
            <a:r>
              <a:rPr sz="1800" spc="1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800" spc="-35" dirty="0">
                <a:solidFill>
                  <a:srgbClr val="231F20"/>
                </a:solidFill>
                <a:latin typeface="Arial"/>
                <a:cs typeface="Arial"/>
              </a:rPr>
              <a:t>learn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more, 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so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include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800" spc="15" dirty="0">
                <a:solidFill>
                  <a:srgbClr val="231F20"/>
                </a:solidFill>
                <a:latin typeface="Arial"/>
                <a:cs typeface="Arial"/>
              </a:rPr>
              <a:t>contact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information,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perhaps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800" spc="-3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800" spc="-60" dirty="0">
                <a:solidFill>
                  <a:srgbClr val="231F20"/>
                </a:solidFill>
                <a:latin typeface="Arial"/>
                <a:cs typeface="Arial"/>
              </a:rPr>
              <a:t>QR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code, so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others</a:t>
            </a:r>
            <a:r>
              <a:rPr sz="1800" spc="-2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can  </a:t>
            </a:r>
            <a:r>
              <a:rPr sz="1800" spc="-35" dirty="0">
                <a:solidFill>
                  <a:srgbClr val="231F20"/>
                </a:solidFill>
                <a:latin typeface="Arial"/>
                <a:cs typeface="Arial"/>
              </a:rPr>
              <a:t>easily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follow </a:t>
            </a:r>
            <a:r>
              <a:rPr sz="1800" spc="15" dirty="0">
                <a:solidFill>
                  <a:srgbClr val="231F20"/>
                </a:solidFill>
                <a:latin typeface="Arial"/>
                <a:cs typeface="Arial"/>
              </a:rPr>
              <a:t>up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about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800" spc="-2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231F20"/>
                </a:solidFill>
                <a:latin typeface="Arial"/>
                <a:cs typeface="Arial"/>
              </a:rPr>
              <a:t>research.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2619" y="627380"/>
            <a:ext cx="365070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30" dirty="0">
                <a:solidFill>
                  <a:srgbClr val="001F5F"/>
                </a:solidFill>
                <a:latin typeface="Arial"/>
                <a:cs typeface="Arial"/>
              </a:rPr>
              <a:t>Writing </a:t>
            </a:r>
            <a:r>
              <a:rPr lang="en-US" b="1" spc="-25" dirty="0">
                <a:solidFill>
                  <a:srgbClr val="001F5F"/>
                </a:solidFill>
                <a:latin typeface="Arial"/>
                <a:cs typeface="Arial"/>
              </a:rPr>
              <a:t>Tip</a:t>
            </a:r>
            <a:r>
              <a:rPr lang="en-US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rgbClr val="001F5F"/>
                </a:solidFill>
                <a:latin typeface="Arial"/>
                <a:cs typeface="Arial"/>
              </a:rPr>
              <a:t>#4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2619" y="1619295"/>
            <a:ext cx="37807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231F20"/>
                </a:solidFill>
                <a:latin typeface="Arial"/>
                <a:cs typeface="Arial"/>
              </a:rPr>
              <a:t>Include </a:t>
            </a:r>
            <a:r>
              <a:rPr sz="2200" b="1" spc="20" dirty="0">
                <a:solidFill>
                  <a:srgbClr val="231F20"/>
                </a:solidFill>
                <a:latin typeface="Arial"/>
                <a:cs typeface="Arial"/>
              </a:rPr>
              <a:t>contact</a:t>
            </a:r>
            <a:r>
              <a:rPr sz="22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231F20"/>
                </a:solidFill>
                <a:latin typeface="Arial"/>
                <a:cs typeface="Arial"/>
              </a:rPr>
              <a:t>information.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2619" y="764691"/>
            <a:ext cx="3013710" cy="1213794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pc="-30" dirty="0"/>
              <a:t>Writing </a:t>
            </a:r>
            <a:r>
              <a:rPr spc="-25" dirty="0"/>
              <a:t>Tip</a:t>
            </a:r>
            <a:r>
              <a:rPr spc="-50" dirty="0"/>
              <a:t> </a:t>
            </a:r>
            <a:r>
              <a:rPr spc="-5" dirty="0"/>
              <a:t>#</a:t>
            </a:r>
            <a:r>
              <a:rPr lang="en-US" spc="-5" dirty="0"/>
              <a:t>5</a:t>
            </a:r>
            <a:endParaRPr spc="-5" dirty="0"/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2200" spc="-15" dirty="0">
                <a:solidFill>
                  <a:srgbClr val="231F20"/>
                </a:solidFill>
              </a:rPr>
              <a:t>Edit </a:t>
            </a:r>
            <a:r>
              <a:rPr sz="2200" spc="-35" dirty="0">
                <a:solidFill>
                  <a:srgbClr val="231F20"/>
                </a:solidFill>
              </a:rPr>
              <a:t>your</a:t>
            </a:r>
            <a:r>
              <a:rPr sz="2200" dirty="0">
                <a:solidFill>
                  <a:srgbClr val="231F20"/>
                </a:solidFill>
              </a:rPr>
              <a:t> </a:t>
            </a:r>
            <a:r>
              <a:rPr sz="2200" spc="10" dirty="0">
                <a:solidFill>
                  <a:srgbClr val="231F20"/>
                </a:solidFill>
              </a:rPr>
              <a:t>content.</a:t>
            </a:r>
            <a:endParaRPr sz="2200" dirty="0"/>
          </a:p>
        </p:txBody>
      </p:sp>
      <p:sp>
        <p:nvSpPr>
          <p:cNvPr id="4" name="object 4"/>
          <p:cNvSpPr/>
          <p:nvPr/>
        </p:nvSpPr>
        <p:spPr>
          <a:xfrm>
            <a:off x="7071359" y="4366351"/>
            <a:ext cx="3724275" cy="0"/>
          </a:xfrm>
          <a:custGeom>
            <a:avLst/>
            <a:gdLst/>
            <a:ahLst/>
            <a:cxnLst/>
            <a:rect l="l" t="t" r="r" b="b"/>
            <a:pathLst>
              <a:path w="3724275">
                <a:moveTo>
                  <a:pt x="0" y="0"/>
                </a:moveTo>
                <a:lnTo>
                  <a:pt x="3724275" y="0"/>
                </a:lnTo>
              </a:path>
            </a:pathLst>
          </a:custGeom>
          <a:ln w="45707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58659" y="2728051"/>
            <a:ext cx="4052570" cy="315468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8000"/>
              </a:lnSpc>
              <a:spcBef>
                <a:spcPts val="900"/>
              </a:spcBef>
            </a:pPr>
            <a:r>
              <a:rPr sz="7200" b="1" spc="-60" dirty="0">
                <a:solidFill>
                  <a:srgbClr val="231F20"/>
                </a:solidFill>
                <a:latin typeface="Arial"/>
                <a:cs typeface="Arial"/>
              </a:rPr>
              <a:t>Editing</a:t>
            </a:r>
            <a:r>
              <a:rPr sz="7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200" b="1" spc="-145" dirty="0">
                <a:solidFill>
                  <a:srgbClr val="231F20"/>
                </a:solidFill>
                <a:latin typeface="Arial"/>
                <a:cs typeface="Arial"/>
              </a:rPr>
              <a:t>is  </a:t>
            </a:r>
            <a:r>
              <a:rPr sz="7200" b="1" spc="-40" dirty="0">
                <a:solidFill>
                  <a:srgbClr val="D2232A"/>
                </a:solidFill>
                <a:latin typeface="Arial"/>
                <a:cs typeface="Arial"/>
              </a:rPr>
              <a:t>Essental  </a:t>
            </a:r>
            <a:r>
              <a:rPr sz="7200" b="1" spc="-50" dirty="0">
                <a:solidFill>
                  <a:srgbClr val="231F20"/>
                </a:solidFill>
                <a:latin typeface="Arial"/>
                <a:cs typeface="Arial"/>
              </a:rPr>
              <a:t>Essential</a:t>
            </a:r>
            <a:endParaRPr sz="7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2184" y="2929039"/>
            <a:ext cx="6286500" cy="2985770"/>
          </a:xfrm>
          <a:custGeom>
            <a:avLst/>
            <a:gdLst/>
            <a:ahLst/>
            <a:cxnLst/>
            <a:rect l="l" t="t" r="r" b="b"/>
            <a:pathLst>
              <a:path w="6286500" h="2985770">
                <a:moveTo>
                  <a:pt x="0" y="0"/>
                </a:moveTo>
                <a:lnTo>
                  <a:pt x="6286500" y="0"/>
                </a:lnTo>
                <a:lnTo>
                  <a:pt x="6286500" y="2985516"/>
                </a:lnTo>
                <a:lnTo>
                  <a:pt x="0" y="298551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3107853"/>
            <a:ext cx="5775960" cy="2473960"/>
          </a:xfrm>
          <a:custGeom>
            <a:avLst/>
            <a:gdLst/>
            <a:ahLst/>
            <a:cxnLst/>
            <a:rect l="l" t="t" r="r" b="b"/>
            <a:pathLst>
              <a:path w="5775960" h="2473960">
                <a:moveTo>
                  <a:pt x="5725160" y="0"/>
                </a:moveTo>
                <a:lnTo>
                  <a:pt x="50800" y="0"/>
                </a:lnTo>
                <a:lnTo>
                  <a:pt x="31027" y="3992"/>
                </a:lnTo>
                <a:lnTo>
                  <a:pt x="14879" y="14879"/>
                </a:lnTo>
                <a:lnTo>
                  <a:pt x="3992" y="31027"/>
                </a:lnTo>
                <a:lnTo>
                  <a:pt x="0" y="50800"/>
                </a:lnTo>
                <a:lnTo>
                  <a:pt x="0" y="2422918"/>
                </a:lnTo>
                <a:lnTo>
                  <a:pt x="3992" y="2442696"/>
                </a:lnTo>
                <a:lnTo>
                  <a:pt x="14879" y="2458843"/>
                </a:lnTo>
                <a:lnTo>
                  <a:pt x="31027" y="2469728"/>
                </a:lnTo>
                <a:lnTo>
                  <a:pt x="50800" y="2473718"/>
                </a:lnTo>
                <a:lnTo>
                  <a:pt x="5725160" y="2473718"/>
                </a:lnTo>
                <a:lnTo>
                  <a:pt x="5744932" y="2469728"/>
                </a:lnTo>
                <a:lnTo>
                  <a:pt x="5761080" y="2458843"/>
                </a:lnTo>
                <a:lnTo>
                  <a:pt x="5771967" y="2442696"/>
                </a:lnTo>
                <a:lnTo>
                  <a:pt x="5775960" y="2422918"/>
                </a:lnTo>
                <a:lnTo>
                  <a:pt x="5775960" y="50800"/>
                </a:lnTo>
                <a:lnTo>
                  <a:pt x="5771967" y="31027"/>
                </a:lnTo>
                <a:lnTo>
                  <a:pt x="5761080" y="14879"/>
                </a:lnTo>
                <a:lnTo>
                  <a:pt x="5744932" y="3992"/>
                </a:lnTo>
                <a:lnTo>
                  <a:pt x="5725160" y="0"/>
                </a:lnTo>
                <a:close/>
              </a:path>
            </a:pathLst>
          </a:custGeom>
          <a:solidFill>
            <a:srgbClr val="FFE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2184" y="3240591"/>
            <a:ext cx="628650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3234" marR="478155">
              <a:lnSpc>
                <a:spcPct val="111100"/>
              </a:lnSpc>
              <a:spcBef>
                <a:spcPts val="100"/>
              </a:spcBef>
            </a:pP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Rewriting is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essence </a:t>
            </a:r>
            <a:r>
              <a:rPr sz="1800" spc="1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800" spc="35" dirty="0">
                <a:solidFill>
                  <a:srgbClr val="231F20"/>
                </a:solidFill>
                <a:latin typeface="Arial"/>
                <a:cs typeface="Arial"/>
              </a:rPr>
              <a:t>good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writing.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People  </a:t>
            </a:r>
            <a:r>
              <a:rPr sz="1800" spc="20" dirty="0">
                <a:solidFill>
                  <a:srgbClr val="231F20"/>
                </a:solidFill>
                <a:latin typeface="Arial"/>
                <a:cs typeface="Arial"/>
              </a:rPr>
              <a:t>who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struggle </a:t>
            </a:r>
            <a:r>
              <a:rPr sz="1800" spc="2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understand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1800" spc="10" dirty="0">
                <a:solidFill>
                  <a:srgbClr val="231F20"/>
                </a:solidFill>
                <a:latin typeface="Arial"/>
                <a:cs typeface="Arial"/>
              </a:rPr>
              <a:t>quickly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move 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on. </a:t>
            </a:r>
            <a:r>
              <a:rPr sz="1800" spc="-6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review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800" spc="15" dirty="0">
                <a:solidFill>
                  <a:srgbClr val="231F20"/>
                </a:solidFill>
                <a:latin typeface="Arial"/>
                <a:cs typeface="Arial"/>
              </a:rPr>
              <a:t>text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refine </a:t>
            </a:r>
            <a:r>
              <a:rPr sz="1800" spc="25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1800" spc="-30" dirty="0">
                <a:solidFill>
                  <a:srgbClr val="231F20"/>
                </a:solidFill>
                <a:latin typeface="Arial"/>
                <a:cs typeface="Arial"/>
              </a:rPr>
              <a:t>several 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times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possible.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Make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sure </a:t>
            </a:r>
            <a:r>
              <a:rPr sz="1800" spc="10" dirty="0">
                <a:solidFill>
                  <a:srgbClr val="231F20"/>
                </a:solidFill>
                <a:latin typeface="Arial"/>
                <a:cs typeface="Arial"/>
              </a:rPr>
              <a:t>it’s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clear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and concise,  and </a:t>
            </a:r>
            <a:r>
              <a:rPr sz="1800" spc="30" dirty="0">
                <a:solidFill>
                  <a:srgbClr val="231F20"/>
                </a:solidFill>
                <a:latin typeface="Arial"/>
                <a:cs typeface="Arial"/>
              </a:rPr>
              <a:t>don’t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forget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spelling,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grammar,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and punctuation. 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800" spc="-45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time,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set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800" spc="15" dirty="0">
                <a:solidFill>
                  <a:srgbClr val="231F20"/>
                </a:solidFill>
                <a:latin typeface="Arial"/>
                <a:cs typeface="Arial"/>
              </a:rPr>
              <a:t>work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aside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800" spc="-3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day </a:t>
            </a:r>
            <a:r>
              <a:rPr sz="1800" spc="10" dirty="0">
                <a:solidFill>
                  <a:srgbClr val="231F20"/>
                </a:solidFill>
                <a:latin typeface="Arial"/>
                <a:cs typeface="Arial"/>
              </a:rPr>
              <a:t>or  </a:t>
            </a:r>
            <a:r>
              <a:rPr sz="1800" spc="45" dirty="0">
                <a:solidFill>
                  <a:srgbClr val="231F20"/>
                </a:solidFill>
                <a:latin typeface="Arial"/>
                <a:cs typeface="Arial"/>
              </a:rPr>
              <a:t>two </a:t>
            </a:r>
            <a:r>
              <a:rPr sz="1800" spc="10" dirty="0">
                <a:solidFill>
                  <a:srgbClr val="231F20"/>
                </a:solidFill>
                <a:latin typeface="Arial"/>
                <a:cs typeface="Arial"/>
              </a:rPr>
              <a:t>so that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review </a:t>
            </a:r>
            <a:r>
              <a:rPr sz="1800" spc="25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1800" spc="20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800" spc="40" dirty="0">
                <a:solidFill>
                  <a:srgbClr val="231F20"/>
                </a:solidFill>
                <a:latin typeface="Arial"/>
                <a:cs typeface="Arial"/>
              </a:rPr>
              <a:t>“fresh”</a:t>
            </a:r>
            <a:r>
              <a:rPr sz="18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231F20"/>
                </a:solidFill>
                <a:latin typeface="Arial"/>
                <a:cs typeface="Arial"/>
              </a:rPr>
              <a:t>eyes.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184" y="3523450"/>
            <a:ext cx="5554980" cy="2981325"/>
          </a:xfrm>
          <a:custGeom>
            <a:avLst/>
            <a:gdLst/>
            <a:ahLst/>
            <a:cxnLst/>
            <a:rect l="l" t="t" r="r" b="b"/>
            <a:pathLst>
              <a:path w="5554980" h="2981325">
                <a:moveTo>
                  <a:pt x="0" y="0"/>
                </a:moveTo>
                <a:lnTo>
                  <a:pt x="5554980" y="0"/>
                </a:lnTo>
                <a:lnTo>
                  <a:pt x="5554980" y="2980944"/>
                </a:lnTo>
                <a:lnTo>
                  <a:pt x="0" y="2980944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3702264"/>
            <a:ext cx="5043170" cy="2470150"/>
          </a:xfrm>
          <a:custGeom>
            <a:avLst/>
            <a:gdLst/>
            <a:ahLst/>
            <a:cxnLst/>
            <a:rect l="l" t="t" r="r" b="b"/>
            <a:pathLst>
              <a:path w="5043170" h="2470150">
                <a:moveTo>
                  <a:pt x="4992116" y="0"/>
                </a:moveTo>
                <a:lnTo>
                  <a:pt x="50800" y="0"/>
                </a:lnTo>
                <a:lnTo>
                  <a:pt x="31027" y="3992"/>
                </a:lnTo>
                <a:lnTo>
                  <a:pt x="14879" y="14879"/>
                </a:lnTo>
                <a:lnTo>
                  <a:pt x="3992" y="31027"/>
                </a:lnTo>
                <a:lnTo>
                  <a:pt x="0" y="50800"/>
                </a:lnTo>
                <a:lnTo>
                  <a:pt x="0" y="2419134"/>
                </a:lnTo>
                <a:lnTo>
                  <a:pt x="3992" y="2438907"/>
                </a:lnTo>
                <a:lnTo>
                  <a:pt x="14879" y="2455054"/>
                </a:lnTo>
                <a:lnTo>
                  <a:pt x="31027" y="2465941"/>
                </a:lnTo>
                <a:lnTo>
                  <a:pt x="50800" y="2469934"/>
                </a:lnTo>
                <a:lnTo>
                  <a:pt x="4992116" y="2469934"/>
                </a:lnTo>
                <a:lnTo>
                  <a:pt x="5011888" y="2465941"/>
                </a:lnTo>
                <a:lnTo>
                  <a:pt x="5028036" y="2455054"/>
                </a:lnTo>
                <a:lnTo>
                  <a:pt x="5038923" y="2438907"/>
                </a:lnTo>
                <a:lnTo>
                  <a:pt x="5042916" y="2419134"/>
                </a:lnTo>
                <a:lnTo>
                  <a:pt x="5042916" y="50800"/>
                </a:lnTo>
                <a:lnTo>
                  <a:pt x="5038923" y="31027"/>
                </a:lnTo>
                <a:lnTo>
                  <a:pt x="5028036" y="14879"/>
                </a:lnTo>
                <a:lnTo>
                  <a:pt x="5011888" y="3992"/>
                </a:lnTo>
                <a:lnTo>
                  <a:pt x="4992116" y="0"/>
                </a:lnTo>
                <a:close/>
              </a:path>
            </a:pathLst>
          </a:custGeom>
          <a:solidFill>
            <a:srgbClr val="FFE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2184" y="3835002"/>
            <a:ext cx="555498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3234" marR="479425">
              <a:lnSpc>
                <a:spcPct val="111100"/>
              </a:lnSpc>
              <a:spcBef>
                <a:spcPts val="100"/>
              </a:spcBef>
            </a:pP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Another </a:t>
            </a:r>
            <a:r>
              <a:rPr sz="1800" spc="20" dirty="0">
                <a:solidFill>
                  <a:srgbClr val="231F20"/>
                </a:solidFill>
                <a:latin typeface="Arial"/>
                <a:cs typeface="Arial"/>
              </a:rPr>
              <a:t>trick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800" spc="2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read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800" spc="15" dirty="0">
                <a:solidFill>
                  <a:srgbClr val="231F20"/>
                </a:solidFill>
                <a:latin typeface="Arial"/>
                <a:cs typeface="Arial"/>
              </a:rPr>
              <a:t>work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aloud </a:t>
            </a:r>
            <a:r>
              <a:rPr sz="1800" spc="1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use 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Read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Aloud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feature in </a:t>
            </a:r>
            <a:r>
              <a:rPr sz="1800" spc="25" dirty="0">
                <a:solidFill>
                  <a:srgbClr val="231F20"/>
                </a:solidFill>
                <a:latin typeface="Arial"/>
                <a:cs typeface="Arial"/>
              </a:rPr>
              <a:t>Microsoft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Word </a:t>
            </a:r>
            <a:r>
              <a:rPr sz="1800" spc="25" dirty="0">
                <a:solidFill>
                  <a:srgbClr val="231F20"/>
                </a:solidFill>
                <a:latin typeface="Arial"/>
                <a:cs typeface="Arial"/>
              </a:rPr>
              <a:t>to 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read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800" spc="15" dirty="0">
                <a:solidFill>
                  <a:srgbClr val="231F20"/>
                </a:solidFill>
                <a:latin typeface="Arial"/>
                <a:cs typeface="Arial"/>
              </a:rPr>
              <a:t>text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you.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make </a:t>
            </a:r>
            <a:r>
              <a:rPr sz="1800" spc="25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easier  </a:t>
            </a:r>
            <a:r>
              <a:rPr sz="1800" spc="2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800" spc="15" dirty="0">
                <a:solidFill>
                  <a:srgbClr val="231F20"/>
                </a:solidFill>
                <a:latin typeface="Arial"/>
                <a:cs typeface="Arial"/>
              </a:rPr>
              <a:t>catch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errors,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confusing sections, </a:t>
            </a:r>
            <a:r>
              <a:rPr sz="1800" spc="1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800" spc="15" dirty="0">
                <a:solidFill>
                  <a:srgbClr val="231F20"/>
                </a:solidFill>
                <a:latin typeface="Arial"/>
                <a:cs typeface="Arial"/>
              </a:rPr>
              <a:t>run-on 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sentences.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If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stumble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over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anything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as  you’re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reading </a:t>
            </a:r>
            <a:r>
              <a:rPr sz="1800" spc="25" dirty="0">
                <a:solidFill>
                  <a:srgbClr val="231F20"/>
                </a:solidFill>
                <a:latin typeface="Arial"/>
                <a:cs typeface="Arial"/>
              </a:rPr>
              <a:t>out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loud,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chances </a:t>
            </a:r>
            <a:r>
              <a:rPr sz="1800" spc="-3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800" spc="25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needs 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some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revision.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2619" y="949814"/>
            <a:ext cx="3743960" cy="109004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500"/>
              </a:spcBef>
            </a:pPr>
            <a:r>
              <a:rPr sz="3600" b="1" spc="2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sz="3600" b="1" spc="3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sz="3600" b="1" spc="-5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Aloud  </a:t>
            </a:r>
            <a:r>
              <a:rPr sz="3600" b="1" spc="3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3600" b="1" spc="1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sz="3600" b="1" spc="-5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3600" b="1" spc="-12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spc="25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2619" y="949815"/>
            <a:ext cx="3395979" cy="109004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500"/>
              </a:spcBef>
            </a:pPr>
            <a:r>
              <a:rPr lang="en-US" sz="3600" b="1" spc="-3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your point is clear</a:t>
            </a:r>
            <a:endParaRPr sz="3600" b="1" spc="-40" dirty="0">
              <a:solidFill>
                <a:srgbClr val="001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40784" y="848613"/>
            <a:ext cx="4274820" cy="5034280"/>
          </a:xfrm>
          <a:custGeom>
            <a:avLst/>
            <a:gdLst/>
            <a:ahLst/>
            <a:cxnLst/>
            <a:rect l="l" t="t" r="r" b="b"/>
            <a:pathLst>
              <a:path w="4274820" h="5034280">
                <a:moveTo>
                  <a:pt x="0" y="0"/>
                </a:moveTo>
                <a:lnTo>
                  <a:pt x="4274820" y="0"/>
                </a:lnTo>
                <a:lnTo>
                  <a:pt x="4274820" y="5033772"/>
                </a:lnTo>
                <a:lnTo>
                  <a:pt x="0" y="5033772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5800" y="1027430"/>
            <a:ext cx="3763010" cy="4519930"/>
          </a:xfrm>
          <a:custGeom>
            <a:avLst/>
            <a:gdLst/>
            <a:ahLst/>
            <a:cxnLst/>
            <a:rect l="l" t="t" r="r" b="b"/>
            <a:pathLst>
              <a:path w="3763009" h="4519930">
                <a:moveTo>
                  <a:pt x="3711955" y="0"/>
                </a:moveTo>
                <a:lnTo>
                  <a:pt x="50800" y="0"/>
                </a:lnTo>
                <a:lnTo>
                  <a:pt x="31027" y="3992"/>
                </a:lnTo>
                <a:lnTo>
                  <a:pt x="14879" y="14879"/>
                </a:lnTo>
                <a:lnTo>
                  <a:pt x="3992" y="31027"/>
                </a:lnTo>
                <a:lnTo>
                  <a:pt x="0" y="50800"/>
                </a:lnTo>
                <a:lnTo>
                  <a:pt x="0" y="4468520"/>
                </a:lnTo>
                <a:lnTo>
                  <a:pt x="3992" y="4488293"/>
                </a:lnTo>
                <a:lnTo>
                  <a:pt x="14879" y="4504440"/>
                </a:lnTo>
                <a:lnTo>
                  <a:pt x="31027" y="4515328"/>
                </a:lnTo>
                <a:lnTo>
                  <a:pt x="50800" y="4519320"/>
                </a:lnTo>
                <a:lnTo>
                  <a:pt x="3711955" y="4519320"/>
                </a:lnTo>
                <a:lnTo>
                  <a:pt x="3731728" y="4515328"/>
                </a:lnTo>
                <a:lnTo>
                  <a:pt x="3747876" y="4504440"/>
                </a:lnTo>
                <a:lnTo>
                  <a:pt x="3758763" y="4488293"/>
                </a:lnTo>
                <a:lnTo>
                  <a:pt x="3762755" y="4468520"/>
                </a:lnTo>
                <a:lnTo>
                  <a:pt x="3762755" y="50800"/>
                </a:lnTo>
                <a:lnTo>
                  <a:pt x="3758763" y="31027"/>
                </a:lnTo>
                <a:lnTo>
                  <a:pt x="3747876" y="14879"/>
                </a:lnTo>
                <a:lnTo>
                  <a:pt x="3731728" y="3992"/>
                </a:lnTo>
                <a:lnTo>
                  <a:pt x="3711955" y="0"/>
                </a:lnTo>
                <a:close/>
              </a:path>
            </a:pathLst>
          </a:custGeom>
          <a:solidFill>
            <a:srgbClr val="FFE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40784" y="1160167"/>
            <a:ext cx="4274820" cy="421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3234" marR="662305">
              <a:lnSpc>
                <a:spcPct val="111100"/>
              </a:lnSpc>
              <a:spcBef>
                <a:spcPts val="100"/>
              </a:spcBef>
            </a:pP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Remember </a:t>
            </a:r>
            <a:r>
              <a:rPr sz="1800" spc="25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800" spc="30" dirty="0">
                <a:solidFill>
                  <a:srgbClr val="231F20"/>
                </a:solidFill>
                <a:latin typeface="Arial"/>
                <a:cs typeface="Arial"/>
              </a:rPr>
              <a:t>content  </a:t>
            </a:r>
            <a:r>
              <a:rPr sz="1800" spc="20" dirty="0">
                <a:solidFill>
                  <a:srgbClr val="231F20"/>
                </a:solidFill>
                <a:latin typeface="Arial"/>
                <a:cs typeface="Arial"/>
              </a:rPr>
              <a:t>should </a:t>
            </a:r>
            <a:r>
              <a:rPr sz="1800" spc="45" dirty="0">
                <a:solidFill>
                  <a:srgbClr val="231F20"/>
                </a:solidFill>
                <a:latin typeface="Arial"/>
                <a:cs typeface="Arial"/>
              </a:rPr>
              <a:t>support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your main  </a:t>
            </a:r>
            <a:r>
              <a:rPr sz="1800" spc="30" dirty="0">
                <a:solidFill>
                  <a:srgbClr val="231F20"/>
                </a:solidFill>
                <a:latin typeface="Arial"/>
                <a:cs typeface="Arial"/>
              </a:rPr>
              <a:t>point.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Editing </a:t>
            </a:r>
            <a:r>
              <a:rPr sz="1800" spc="20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800" spc="25" dirty="0">
                <a:solidFill>
                  <a:srgbClr val="231F20"/>
                </a:solidFill>
                <a:latin typeface="Arial"/>
                <a:cs typeface="Arial"/>
              </a:rPr>
              <a:t>clarity </a:t>
            </a:r>
            <a:r>
              <a:rPr sz="1800" spc="10" dirty="0">
                <a:solidFill>
                  <a:srgbClr val="231F20"/>
                </a:solidFill>
                <a:latin typeface="Arial"/>
                <a:cs typeface="Arial"/>
              </a:rPr>
              <a:t>will  help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800" spc="10" dirty="0">
                <a:solidFill>
                  <a:srgbClr val="231F20"/>
                </a:solidFill>
                <a:latin typeface="Arial"/>
                <a:cs typeface="Arial"/>
              </a:rPr>
              <a:t>audience </a:t>
            </a:r>
            <a:r>
              <a:rPr sz="1800" spc="25" dirty="0">
                <a:solidFill>
                  <a:srgbClr val="231F20"/>
                </a:solidFill>
                <a:latin typeface="Arial"/>
                <a:cs typeface="Arial"/>
              </a:rPr>
              <a:t>get </a:t>
            </a:r>
            <a:r>
              <a:rPr sz="1800" spc="10" dirty="0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sz="1800" spc="40" dirty="0">
                <a:solidFill>
                  <a:srgbClr val="231F20"/>
                </a:solidFill>
                <a:latin typeface="Arial"/>
                <a:cs typeface="Arial"/>
              </a:rPr>
              <a:t>most </a:t>
            </a:r>
            <a:r>
              <a:rPr sz="1800" spc="35" dirty="0">
                <a:solidFill>
                  <a:srgbClr val="231F20"/>
                </a:solidFill>
                <a:latin typeface="Arial"/>
                <a:cs typeface="Arial"/>
              </a:rPr>
              <a:t>important </a:t>
            </a:r>
            <a:r>
              <a:rPr sz="1800" spc="15" dirty="0">
                <a:solidFill>
                  <a:srgbClr val="231F20"/>
                </a:solidFill>
                <a:latin typeface="Arial"/>
                <a:cs typeface="Arial"/>
              </a:rPr>
              <a:t>information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as  </a:t>
            </a:r>
            <a:r>
              <a:rPr sz="1800" spc="20" dirty="0">
                <a:solidFill>
                  <a:srgbClr val="231F20"/>
                </a:solidFill>
                <a:latin typeface="Arial"/>
                <a:cs typeface="Arial"/>
              </a:rPr>
              <a:t>efficiently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18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231F20"/>
                </a:solidFill>
                <a:latin typeface="Arial"/>
                <a:cs typeface="Arial"/>
              </a:rPr>
              <a:t>possible.</a:t>
            </a:r>
            <a:endParaRPr sz="1800">
              <a:latin typeface="Arial"/>
              <a:cs typeface="Arial"/>
            </a:endParaRPr>
          </a:p>
          <a:p>
            <a:pPr marL="483234" marR="478155">
              <a:lnSpc>
                <a:spcPct val="111100"/>
              </a:lnSpc>
              <a:spcBef>
                <a:spcPts val="1800"/>
              </a:spcBef>
            </a:pP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Remove </a:t>
            </a:r>
            <a:r>
              <a:rPr sz="1800" spc="35" dirty="0">
                <a:solidFill>
                  <a:srgbClr val="231F20"/>
                </a:solidFill>
                <a:latin typeface="Arial"/>
                <a:cs typeface="Arial"/>
              </a:rPr>
              <a:t>parts </a:t>
            </a:r>
            <a:r>
              <a:rPr sz="1800" spc="25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are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irrelevant  </a:t>
            </a:r>
            <a:r>
              <a:rPr sz="1800" spc="2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repetitive. </a:t>
            </a: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While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you’re</a:t>
            </a:r>
            <a:r>
              <a:rPr sz="1800" spc="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231F20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  <a:p>
            <a:pPr marL="483234" marR="591820">
              <a:lnSpc>
                <a:spcPct val="111100"/>
              </a:lnSpc>
            </a:pPr>
            <a:r>
              <a:rPr sz="1800" spc="20" dirty="0">
                <a:solidFill>
                  <a:srgbClr val="231F20"/>
                </a:solidFill>
                <a:latin typeface="Arial"/>
                <a:cs typeface="Arial"/>
              </a:rPr>
              <a:t>it, </a:t>
            </a:r>
            <a:r>
              <a:rPr sz="1800" spc="45" dirty="0">
                <a:solidFill>
                  <a:srgbClr val="231F20"/>
                </a:solidFill>
                <a:latin typeface="Arial"/>
                <a:cs typeface="Arial"/>
              </a:rPr>
              <a:t>cut </a:t>
            </a:r>
            <a:r>
              <a:rPr sz="1800" spc="35" dirty="0">
                <a:solidFill>
                  <a:srgbClr val="231F20"/>
                </a:solidFill>
                <a:latin typeface="Arial"/>
                <a:cs typeface="Arial"/>
              </a:rPr>
              <a:t>out </a:t>
            </a:r>
            <a:r>
              <a:rPr sz="1800" spc="2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800" spc="10" dirty="0">
                <a:solidFill>
                  <a:srgbClr val="231F20"/>
                </a:solidFill>
                <a:latin typeface="Arial"/>
                <a:cs typeface="Arial"/>
              </a:rPr>
              <a:t>change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overused  </a:t>
            </a:r>
            <a:r>
              <a:rPr sz="1800" spc="25" dirty="0">
                <a:solidFill>
                  <a:srgbClr val="231F20"/>
                </a:solidFill>
                <a:latin typeface="Arial"/>
                <a:cs typeface="Arial"/>
              </a:rPr>
              <a:t>words, </a:t>
            </a:r>
            <a:r>
              <a:rPr sz="1800" spc="10" dirty="0">
                <a:solidFill>
                  <a:srgbClr val="231F20"/>
                </a:solidFill>
                <a:latin typeface="Arial"/>
                <a:cs typeface="Arial"/>
              </a:rPr>
              <a:t>unnecessary adverbs  </a:t>
            </a:r>
            <a:r>
              <a:rPr sz="1800" spc="1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800" spc="10" dirty="0">
                <a:solidFill>
                  <a:srgbClr val="231F20"/>
                </a:solidFill>
                <a:latin typeface="Arial"/>
                <a:cs typeface="Arial"/>
              </a:rPr>
              <a:t>adjectives, </a:t>
            </a:r>
            <a:r>
              <a:rPr sz="1800" spc="1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800" spc="10" dirty="0">
                <a:solidFill>
                  <a:srgbClr val="231F20"/>
                </a:solidFill>
                <a:latin typeface="Arial"/>
                <a:cs typeface="Arial"/>
              </a:rPr>
              <a:t>jargon </a:t>
            </a:r>
            <a:r>
              <a:rPr sz="1800" spc="25" dirty="0">
                <a:solidFill>
                  <a:srgbClr val="231F20"/>
                </a:solidFill>
                <a:latin typeface="Arial"/>
                <a:cs typeface="Arial"/>
              </a:rPr>
              <a:t>that  </a:t>
            </a:r>
            <a:r>
              <a:rPr sz="1800" spc="20" dirty="0">
                <a:solidFill>
                  <a:srgbClr val="231F20"/>
                </a:solidFill>
                <a:latin typeface="Arial"/>
                <a:cs typeface="Arial"/>
              </a:rPr>
              <a:t>can be simplified </a:t>
            </a:r>
            <a:r>
              <a:rPr sz="1800" spc="3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make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your  </a:t>
            </a:r>
            <a:r>
              <a:rPr sz="1800" spc="30" dirty="0">
                <a:solidFill>
                  <a:srgbClr val="231F20"/>
                </a:solidFill>
                <a:latin typeface="Arial"/>
                <a:cs typeface="Arial"/>
              </a:rPr>
              <a:t>text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easier </a:t>
            </a:r>
            <a:r>
              <a:rPr sz="1800" spc="3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800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read.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744495"/>
            <a:ext cx="10515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1775">
              <a:lnSpc>
                <a:spcPct val="100000"/>
              </a:lnSpc>
              <a:spcBef>
                <a:spcPts val="100"/>
              </a:spcBef>
            </a:pPr>
            <a:r>
              <a:rPr lang="en-US" spc="80"/>
              <a:t>			</a:t>
            </a:r>
            <a:r>
              <a:rPr spc="80"/>
              <a:t>SUMMA</a:t>
            </a:r>
            <a:r>
              <a:rPr spc="-140"/>
              <a:t>R</a:t>
            </a:r>
            <a:r>
              <a:t>Y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264655" y="2863238"/>
            <a:ext cx="3719829" cy="23114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40"/>
              </a:spcBef>
              <a:buClr>
                <a:srgbClr val="001F5F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Consider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your audience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Clr>
                <a:srgbClr val="001F5F"/>
              </a:buClr>
              <a:buFont typeface="Arial"/>
              <a:buChar char="•"/>
              <a:tabLst>
                <a:tab pos="241300" algn="l"/>
              </a:tabLst>
            </a:pP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Include only </a:t>
            </a:r>
            <a:r>
              <a:rPr sz="1800" spc="20" dirty="0">
                <a:solidFill>
                  <a:srgbClr val="231F20"/>
                </a:solidFill>
                <a:latin typeface="Arial"/>
                <a:cs typeface="Arial"/>
              </a:rPr>
              <a:t>important</a:t>
            </a: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information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Clr>
                <a:srgbClr val="001F5F"/>
              </a:buClr>
              <a:buFont typeface="Arial"/>
              <a:buChar char="•"/>
              <a:tabLst>
                <a:tab pos="241300" algn="l"/>
              </a:tabLst>
            </a:pPr>
            <a:r>
              <a:rPr sz="1800" spc="-20" dirty="0">
                <a:solidFill>
                  <a:srgbClr val="231F20"/>
                </a:solidFill>
                <a:latin typeface="Arial"/>
                <a:cs typeface="Arial"/>
              </a:rPr>
              <a:t>Use </a:t>
            </a: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illustrations </a:t>
            </a:r>
            <a:r>
              <a:rPr sz="1800" spc="2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aid </a:t>
            </a: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231F20"/>
                </a:solidFill>
                <a:latin typeface="Arial"/>
                <a:cs typeface="Arial"/>
              </a:rPr>
              <a:t>text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Clr>
                <a:srgbClr val="001F5F"/>
              </a:buClr>
              <a:buFont typeface="Arial"/>
              <a:buChar char="•"/>
              <a:tabLst>
                <a:tab pos="241300" algn="l"/>
              </a:tabLst>
            </a:pPr>
            <a:r>
              <a:rPr sz="1800" spc="-15" dirty="0">
                <a:solidFill>
                  <a:srgbClr val="231F20"/>
                </a:solidFill>
                <a:latin typeface="Arial"/>
                <a:cs typeface="Arial"/>
              </a:rPr>
              <a:t>Avoid </a:t>
            </a:r>
            <a:r>
              <a:rPr sz="1800" spc="25" dirty="0">
                <a:solidFill>
                  <a:srgbClr val="231F20"/>
                </a:solidFill>
                <a:latin typeface="Arial"/>
                <a:cs typeface="Arial"/>
              </a:rPr>
              <a:t>common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 pitfalls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Clr>
                <a:srgbClr val="001F5F"/>
              </a:buClr>
              <a:buFont typeface="Arial"/>
              <a:buChar char="•"/>
              <a:tabLst>
                <a:tab pos="241300" algn="l"/>
              </a:tabLst>
            </a:pPr>
            <a:r>
              <a:rPr sz="1800" spc="-10" dirty="0">
                <a:solidFill>
                  <a:srgbClr val="231F20"/>
                </a:solidFill>
                <a:latin typeface="Arial"/>
                <a:cs typeface="Arial"/>
              </a:rPr>
              <a:t>Edit your</a:t>
            </a:r>
            <a:r>
              <a:rPr sz="18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231F20"/>
                </a:solidFill>
                <a:latin typeface="Arial"/>
                <a:cs typeface="Arial"/>
              </a:rPr>
              <a:t>work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Clr>
                <a:srgbClr val="001F5F"/>
              </a:buClr>
              <a:buFont typeface="Arial"/>
              <a:buChar char="•"/>
              <a:tabLst>
                <a:tab pos="241300" algn="l"/>
              </a:tabLst>
            </a:pPr>
            <a:r>
              <a:rPr sz="1800" spc="-5" dirty="0">
                <a:solidFill>
                  <a:srgbClr val="231F20"/>
                </a:solidFill>
                <a:latin typeface="Arial"/>
                <a:cs typeface="Arial"/>
              </a:rPr>
              <a:t>Include </a:t>
            </a:r>
            <a:r>
              <a:rPr sz="1800" spc="25" dirty="0">
                <a:solidFill>
                  <a:srgbClr val="231F20"/>
                </a:solidFill>
                <a:latin typeface="Arial"/>
                <a:cs typeface="Arial"/>
              </a:rPr>
              <a:t>contact</a:t>
            </a:r>
            <a:r>
              <a:rPr sz="1800" dirty="0">
                <a:solidFill>
                  <a:srgbClr val="231F20"/>
                </a:solidFill>
                <a:latin typeface="Arial"/>
                <a:cs typeface="Arial"/>
              </a:rPr>
              <a:t> information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2184" y="1175067"/>
            <a:ext cx="4503420" cy="4421505"/>
          </a:xfrm>
          <a:custGeom>
            <a:avLst/>
            <a:gdLst/>
            <a:ahLst/>
            <a:cxnLst/>
            <a:rect l="l" t="t" r="r" b="b"/>
            <a:pathLst>
              <a:path w="4503420" h="4421505">
                <a:moveTo>
                  <a:pt x="0" y="0"/>
                </a:moveTo>
                <a:lnTo>
                  <a:pt x="4503420" y="0"/>
                </a:lnTo>
                <a:lnTo>
                  <a:pt x="4503420" y="4421124"/>
                </a:lnTo>
                <a:lnTo>
                  <a:pt x="0" y="4421124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353887"/>
            <a:ext cx="3991610" cy="3910329"/>
          </a:xfrm>
          <a:custGeom>
            <a:avLst/>
            <a:gdLst/>
            <a:ahLst/>
            <a:cxnLst/>
            <a:rect l="l" t="t" r="r" b="b"/>
            <a:pathLst>
              <a:path w="3991610" h="3910329">
                <a:moveTo>
                  <a:pt x="3940555" y="0"/>
                </a:moveTo>
                <a:lnTo>
                  <a:pt x="50800" y="0"/>
                </a:lnTo>
                <a:lnTo>
                  <a:pt x="31027" y="3992"/>
                </a:lnTo>
                <a:lnTo>
                  <a:pt x="14879" y="14879"/>
                </a:lnTo>
                <a:lnTo>
                  <a:pt x="3992" y="31027"/>
                </a:lnTo>
                <a:lnTo>
                  <a:pt x="0" y="50800"/>
                </a:lnTo>
                <a:lnTo>
                  <a:pt x="0" y="3858920"/>
                </a:lnTo>
                <a:lnTo>
                  <a:pt x="3992" y="3878693"/>
                </a:lnTo>
                <a:lnTo>
                  <a:pt x="14879" y="3894840"/>
                </a:lnTo>
                <a:lnTo>
                  <a:pt x="31027" y="3905728"/>
                </a:lnTo>
                <a:lnTo>
                  <a:pt x="50800" y="3909720"/>
                </a:lnTo>
                <a:lnTo>
                  <a:pt x="3940555" y="3909720"/>
                </a:lnTo>
                <a:lnTo>
                  <a:pt x="3960328" y="3905728"/>
                </a:lnTo>
                <a:lnTo>
                  <a:pt x="3976476" y="3894840"/>
                </a:lnTo>
                <a:lnTo>
                  <a:pt x="3987363" y="3878693"/>
                </a:lnTo>
                <a:lnTo>
                  <a:pt x="3991355" y="3858920"/>
                </a:lnTo>
                <a:lnTo>
                  <a:pt x="3991355" y="50800"/>
                </a:lnTo>
                <a:lnTo>
                  <a:pt x="3987363" y="31027"/>
                </a:lnTo>
                <a:lnTo>
                  <a:pt x="3976476" y="14879"/>
                </a:lnTo>
                <a:lnTo>
                  <a:pt x="3960328" y="3992"/>
                </a:lnTo>
                <a:lnTo>
                  <a:pt x="3940555" y="0"/>
                </a:lnTo>
                <a:close/>
              </a:path>
            </a:pathLst>
          </a:custGeom>
          <a:solidFill>
            <a:srgbClr val="FFEB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3234" marR="765810">
              <a:lnSpc>
                <a:spcPct val="111100"/>
              </a:lnSpc>
              <a:spcBef>
                <a:spcPts val="100"/>
              </a:spcBef>
            </a:pPr>
            <a:r>
              <a:rPr spc="-100" dirty="0"/>
              <a:t>To </a:t>
            </a:r>
            <a:r>
              <a:rPr spc="-5" dirty="0"/>
              <a:t>recap, remember </a:t>
            </a:r>
            <a:r>
              <a:rPr spc="25" dirty="0"/>
              <a:t>to </a:t>
            </a:r>
            <a:r>
              <a:rPr spc="5" dirty="0"/>
              <a:t>consider  </a:t>
            </a:r>
            <a:r>
              <a:rPr spc="-10" dirty="0"/>
              <a:t>your </a:t>
            </a:r>
            <a:r>
              <a:rPr spc="-15" dirty="0"/>
              <a:t>audience; </a:t>
            </a:r>
            <a:r>
              <a:rPr dirty="0"/>
              <a:t>include</a:t>
            </a:r>
            <a:r>
              <a:rPr spc="15" dirty="0"/>
              <a:t> </a:t>
            </a:r>
            <a:r>
              <a:rPr spc="-10" dirty="0"/>
              <a:t>the</a:t>
            </a:r>
          </a:p>
          <a:p>
            <a:pPr marL="483234" marR="513080">
              <a:lnSpc>
                <a:spcPct val="111100"/>
              </a:lnSpc>
            </a:pPr>
            <a:r>
              <a:rPr spc="25" dirty="0"/>
              <a:t>most </a:t>
            </a:r>
            <a:r>
              <a:rPr spc="20" dirty="0"/>
              <a:t>important </a:t>
            </a:r>
            <a:r>
              <a:rPr dirty="0"/>
              <a:t>information </a:t>
            </a:r>
            <a:r>
              <a:rPr spc="5" dirty="0"/>
              <a:t>and  </a:t>
            </a:r>
            <a:r>
              <a:rPr spc="-20" dirty="0"/>
              <a:t>summarize </a:t>
            </a:r>
            <a:r>
              <a:rPr spc="-10" dirty="0"/>
              <a:t>where </a:t>
            </a:r>
            <a:r>
              <a:rPr dirty="0"/>
              <a:t>appropriate; </a:t>
            </a:r>
            <a:r>
              <a:rPr spc="-20" dirty="0"/>
              <a:t>use  </a:t>
            </a:r>
            <a:r>
              <a:rPr spc="20" dirty="0"/>
              <a:t>supporting </a:t>
            </a:r>
            <a:r>
              <a:rPr spc="-5" dirty="0"/>
              <a:t>illustrations, </a:t>
            </a:r>
            <a:r>
              <a:rPr spc="-10" dirty="0"/>
              <a:t>figures,  </a:t>
            </a:r>
            <a:r>
              <a:rPr spc="5" dirty="0"/>
              <a:t>and </a:t>
            </a:r>
            <a:r>
              <a:rPr dirty="0"/>
              <a:t>graphics; </a:t>
            </a:r>
            <a:r>
              <a:rPr spc="15" dirty="0"/>
              <a:t>edit </a:t>
            </a:r>
            <a:r>
              <a:rPr spc="-10" dirty="0"/>
              <a:t>your </a:t>
            </a:r>
            <a:r>
              <a:rPr spc="5" dirty="0"/>
              <a:t>text; and  </a:t>
            </a:r>
            <a:r>
              <a:rPr spc="20" dirty="0"/>
              <a:t>add </a:t>
            </a:r>
            <a:r>
              <a:rPr spc="-10" dirty="0"/>
              <a:t>your </a:t>
            </a:r>
            <a:r>
              <a:rPr spc="25" dirty="0"/>
              <a:t>contact</a:t>
            </a:r>
            <a:r>
              <a:rPr spc="-15" dirty="0"/>
              <a:t> </a:t>
            </a:r>
            <a:r>
              <a:rPr spc="-5" dirty="0"/>
              <a:t>information.</a:t>
            </a:r>
          </a:p>
          <a:p>
            <a:pPr marL="483234" marR="485140">
              <a:lnSpc>
                <a:spcPct val="111100"/>
              </a:lnSpc>
              <a:spcBef>
                <a:spcPts val="1800"/>
              </a:spcBef>
            </a:pPr>
            <a:r>
              <a:rPr spc="-10" dirty="0"/>
              <a:t>Clear </a:t>
            </a:r>
            <a:r>
              <a:rPr spc="25" dirty="0"/>
              <a:t>writing </a:t>
            </a:r>
            <a:r>
              <a:rPr dirty="0"/>
              <a:t>means </a:t>
            </a:r>
            <a:r>
              <a:rPr spc="5" dirty="0"/>
              <a:t>your  audience </a:t>
            </a:r>
            <a:r>
              <a:rPr spc="25" dirty="0"/>
              <a:t>isn’t </a:t>
            </a:r>
            <a:r>
              <a:rPr spc="30" dirty="0"/>
              <a:t>distracted </a:t>
            </a:r>
            <a:r>
              <a:rPr spc="20" dirty="0"/>
              <a:t>by </a:t>
            </a:r>
            <a:r>
              <a:rPr spc="10" dirty="0"/>
              <a:t>errors  </a:t>
            </a:r>
            <a:r>
              <a:rPr spc="15" dirty="0"/>
              <a:t>and </a:t>
            </a:r>
            <a:r>
              <a:rPr spc="20" dirty="0"/>
              <a:t>can </a:t>
            </a:r>
            <a:r>
              <a:rPr spc="25" dirty="0"/>
              <a:t>focus </a:t>
            </a:r>
            <a:r>
              <a:rPr spc="20" dirty="0"/>
              <a:t>on </a:t>
            </a:r>
            <a:r>
              <a:rPr spc="10" dirty="0"/>
              <a:t>the </a:t>
            </a:r>
            <a:r>
              <a:rPr spc="15" dirty="0"/>
              <a:t>information  </a:t>
            </a:r>
            <a:r>
              <a:rPr spc="-5" dirty="0"/>
              <a:t>you’re</a:t>
            </a:r>
            <a:r>
              <a:rPr spc="30" dirty="0"/>
              <a:t> </a:t>
            </a:r>
            <a:r>
              <a:rPr spc="10" dirty="0"/>
              <a:t>presenting.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632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Writing Tip #1</vt:lpstr>
      <vt:lpstr>Writing Tip #2</vt:lpstr>
      <vt:lpstr>Writing Tip #3</vt:lpstr>
      <vt:lpstr>Writing Tip #4</vt:lpstr>
      <vt:lpstr>Writing Tip #5 Edit your content.</vt:lpstr>
      <vt:lpstr>Use Read Aloud  to read your text.</vt:lpstr>
      <vt:lpstr>Make sure your point is clear</vt:lpstr>
      <vt:lpstr>  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Lam, Julia (NIH/NCI) [C]</dc:creator>
  <cp:lastModifiedBy>Lam, Julia (NIH/NCI) [C]</cp:lastModifiedBy>
  <cp:revision>2</cp:revision>
  <dcterms:created xsi:type="dcterms:W3CDTF">2020-08-17T14:54:25Z</dcterms:created>
  <dcterms:modified xsi:type="dcterms:W3CDTF">2020-08-20T16:36:28Z</dcterms:modified>
</cp:coreProperties>
</file>