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0"/>
  </p:notesMasterIdLst>
  <p:sldIdLst>
    <p:sldId id="269" r:id="rId6"/>
    <p:sldId id="257" r:id="rId7"/>
    <p:sldId id="289" r:id="rId8"/>
    <p:sldId id="291" r:id="rId9"/>
    <p:sldId id="315" r:id="rId10"/>
    <p:sldId id="290" r:id="rId11"/>
    <p:sldId id="319" r:id="rId12"/>
    <p:sldId id="332" r:id="rId13"/>
    <p:sldId id="295" r:id="rId14"/>
    <p:sldId id="318" r:id="rId15"/>
    <p:sldId id="292" r:id="rId16"/>
    <p:sldId id="293" r:id="rId17"/>
    <p:sldId id="298" r:id="rId18"/>
    <p:sldId id="333" r:id="rId19"/>
    <p:sldId id="299" r:id="rId20"/>
    <p:sldId id="297" r:id="rId21"/>
    <p:sldId id="300" r:id="rId22"/>
    <p:sldId id="301" r:id="rId23"/>
    <p:sldId id="305" r:id="rId24"/>
    <p:sldId id="303" r:id="rId25"/>
    <p:sldId id="334" r:id="rId26"/>
    <p:sldId id="302" r:id="rId27"/>
    <p:sldId id="310" r:id="rId28"/>
    <p:sldId id="314" r:id="rId29"/>
    <p:sldId id="323" r:id="rId30"/>
    <p:sldId id="326" r:id="rId31"/>
    <p:sldId id="327" r:id="rId32"/>
    <p:sldId id="312" r:id="rId33"/>
    <p:sldId id="328" r:id="rId34"/>
    <p:sldId id="331" r:id="rId35"/>
    <p:sldId id="330" r:id="rId36"/>
    <p:sldId id="309" r:id="rId37"/>
    <p:sldId id="316" r:id="rId38"/>
    <p:sldId id="317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son, Andrea (NIH/NCI) [C]" initials="RA([" lastIdx="5" clrIdx="0">
    <p:extLst>
      <p:ext uri="{19B8F6BF-5375-455C-9EA6-DF929625EA0E}">
        <p15:presenceInfo xmlns:p15="http://schemas.microsoft.com/office/powerpoint/2012/main" userId="S-1-5-21-12604286-656692736-1848903544-856744" providerId="AD"/>
      </p:ext>
    </p:extLst>
  </p:cmAuthor>
  <p:cmAuthor id="2" name="Kelly, Dianna (NIH/NCI) [E]" initials="KD([" lastIdx="13" clrIdx="1">
    <p:extLst>
      <p:ext uri="{19B8F6BF-5375-455C-9EA6-DF929625EA0E}">
        <p15:presenceInfo xmlns:p15="http://schemas.microsoft.com/office/powerpoint/2012/main" userId="S-1-5-21-12604286-656692736-1848903544-163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68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/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/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A6BB1-D0A1-4D2D-ACD7-066839ABD183}" type="doc">
      <dgm:prSet loTypeId="urn:microsoft.com/office/officeart/2005/8/layout/funnel1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95B245-9848-45DB-8CB9-397542CB153F}">
      <dgm:prSet phldrT="[Text]"/>
      <dgm:spPr/>
      <dgm:t>
        <a:bodyPr/>
        <a:lstStyle/>
        <a:p>
          <a:r>
            <a:rPr lang="en-US" b="1" dirty="0"/>
            <a:t>Other (e.g., LBR, Out of Cycle)</a:t>
          </a:r>
          <a:endParaRPr lang="en-US" dirty="0"/>
        </a:p>
      </dgm:t>
    </dgm:pt>
    <dgm:pt modelId="{CE76F547-A154-48D8-B349-78111AD5B7C8}" type="parTrans" cxnId="{6143B565-D6C9-4ACC-B9CA-F52CED8682A9}">
      <dgm:prSet/>
      <dgm:spPr/>
      <dgm:t>
        <a:bodyPr/>
        <a:lstStyle/>
        <a:p>
          <a:endParaRPr lang="en-US"/>
        </a:p>
      </dgm:t>
    </dgm:pt>
    <dgm:pt modelId="{19D5EB09-2420-4AC3-99C7-51291C8AE54C}" type="sibTrans" cxnId="{6143B565-D6C9-4ACC-B9CA-F52CED8682A9}">
      <dgm:prSet/>
      <dgm:spPr/>
      <dgm:t>
        <a:bodyPr/>
        <a:lstStyle/>
        <a:p>
          <a:endParaRPr lang="en-US"/>
        </a:p>
      </dgm:t>
    </dgm:pt>
    <dgm:pt modelId="{81B63134-3EAD-4EEC-90DD-F61ECE8AF947}">
      <dgm:prSet phldrT="[Text]"/>
      <dgm:spPr/>
      <dgm:t>
        <a:bodyPr/>
        <a:lstStyle/>
        <a:p>
          <a:r>
            <a:rPr lang="en-US" b="1" dirty="0"/>
            <a:t>Task Orders, “Yellow Tasks”</a:t>
          </a:r>
        </a:p>
      </dgm:t>
    </dgm:pt>
    <dgm:pt modelId="{C07AD2F2-E45B-4373-8F3A-65C3D4329288}" type="parTrans" cxnId="{B55D49DD-97ED-4542-943A-BBDE6A8A8789}">
      <dgm:prSet/>
      <dgm:spPr/>
      <dgm:t>
        <a:bodyPr/>
        <a:lstStyle/>
        <a:p>
          <a:endParaRPr lang="en-US"/>
        </a:p>
      </dgm:t>
    </dgm:pt>
    <dgm:pt modelId="{95DC2E30-2198-4715-98FB-A59793757403}" type="sibTrans" cxnId="{B55D49DD-97ED-4542-943A-BBDE6A8A8789}">
      <dgm:prSet/>
      <dgm:spPr/>
      <dgm:t>
        <a:bodyPr/>
        <a:lstStyle/>
        <a:p>
          <a:endParaRPr lang="en-US"/>
        </a:p>
      </dgm:t>
    </dgm:pt>
    <dgm:pt modelId="{B2E4A040-1410-4363-BA9E-CEBAE17B699D}">
      <dgm:prSet phldrT="[Text]"/>
      <dgm:spPr/>
      <dgm:t>
        <a:bodyPr/>
        <a:lstStyle/>
        <a:p>
          <a:r>
            <a:rPr lang="en-US" i="1" dirty="0">
              <a:solidFill>
                <a:schemeClr val="accent6">
                  <a:lumMod val="75000"/>
                </a:schemeClr>
              </a:solidFill>
            </a:rPr>
            <a:t>Approved Projects</a:t>
          </a:r>
        </a:p>
      </dgm:t>
    </dgm:pt>
    <dgm:pt modelId="{80448419-8E03-4FFD-8B7D-4103A22B57B5}" type="parTrans" cxnId="{57A5D723-B8A3-4D19-8531-9CB6DD55182F}">
      <dgm:prSet/>
      <dgm:spPr/>
      <dgm:t>
        <a:bodyPr/>
        <a:lstStyle/>
        <a:p>
          <a:endParaRPr lang="en-US"/>
        </a:p>
      </dgm:t>
    </dgm:pt>
    <dgm:pt modelId="{5B63D46C-7202-45EB-925B-B64EDC96DD14}" type="sibTrans" cxnId="{57A5D723-B8A3-4D19-8531-9CB6DD55182F}">
      <dgm:prSet/>
      <dgm:spPr/>
      <dgm:t>
        <a:bodyPr/>
        <a:lstStyle/>
        <a:p>
          <a:endParaRPr lang="en-US"/>
        </a:p>
      </dgm:t>
    </dgm:pt>
    <dgm:pt modelId="{86241666-EEE0-4B52-9296-C02766EDBAE1}">
      <dgm:prSet phldrT="[Text]"/>
      <dgm:spPr/>
      <dgm:t>
        <a:bodyPr/>
        <a:lstStyle/>
        <a:p>
          <a:r>
            <a:rPr lang="en-US" b="1" dirty="0"/>
            <a:t>Project Requests (e.g., Mandates)</a:t>
          </a:r>
        </a:p>
      </dgm:t>
    </dgm:pt>
    <dgm:pt modelId="{0D0B166D-2887-4F69-8049-CD562EA01915}" type="parTrans" cxnId="{5665FAEF-9820-4F01-B5F5-679421A3A375}">
      <dgm:prSet/>
      <dgm:spPr/>
      <dgm:t>
        <a:bodyPr/>
        <a:lstStyle/>
        <a:p>
          <a:endParaRPr lang="en-US"/>
        </a:p>
      </dgm:t>
    </dgm:pt>
    <dgm:pt modelId="{E452D7D5-E924-420F-9502-BE9A05937709}" type="sibTrans" cxnId="{5665FAEF-9820-4F01-B5F5-679421A3A375}">
      <dgm:prSet/>
      <dgm:spPr/>
      <dgm:t>
        <a:bodyPr/>
        <a:lstStyle/>
        <a:p>
          <a:endParaRPr lang="en-US"/>
        </a:p>
      </dgm:t>
    </dgm:pt>
    <dgm:pt modelId="{EBFD398C-972B-413B-87FD-07B46F529352}" type="pres">
      <dgm:prSet presAssocID="{0C7A6BB1-D0A1-4D2D-ACD7-066839ABD183}" presName="Name0" presStyleCnt="0">
        <dgm:presLayoutVars>
          <dgm:chMax val="4"/>
          <dgm:resizeHandles val="exact"/>
        </dgm:presLayoutVars>
      </dgm:prSet>
      <dgm:spPr/>
    </dgm:pt>
    <dgm:pt modelId="{902DFD45-7346-4189-81F9-BBCFB745BAE5}" type="pres">
      <dgm:prSet presAssocID="{0C7A6BB1-D0A1-4D2D-ACD7-066839ABD183}" presName="ellipse" presStyleLbl="trBgShp" presStyleIdx="0" presStyleCnt="1"/>
      <dgm:spPr/>
    </dgm:pt>
    <dgm:pt modelId="{44B99BCD-634F-496B-A8AF-E3FA50E7E668}" type="pres">
      <dgm:prSet presAssocID="{0C7A6BB1-D0A1-4D2D-ACD7-066839ABD183}" presName="arrow1" presStyleLbl="fgShp" presStyleIdx="0" presStyleCnt="1" custLinFactNeighborY="26650"/>
      <dgm:spPr/>
    </dgm:pt>
    <dgm:pt modelId="{CF32B3F5-52F6-41BF-9FBC-2049DF874079}" type="pres">
      <dgm:prSet presAssocID="{0C7A6BB1-D0A1-4D2D-ACD7-066839ABD183}" presName="rectangle" presStyleLbl="revTx" presStyleIdx="0" presStyleCnt="1" custLinFactNeighborY="4754">
        <dgm:presLayoutVars>
          <dgm:bulletEnabled val="1"/>
        </dgm:presLayoutVars>
      </dgm:prSet>
      <dgm:spPr/>
    </dgm:pt>
    <dgm:pt modelId="{9E04DBF5-D1DC-443A-94C6-36B6ACD1FE39}" type="pres">
      <dgm:prSet presAssocID="{81B63134-3EAD-4EEC-90DD-F61ECE8AF947}" presName="item1" presStyleLbl="node1" presStyleIdx="0" presStyleCnt="3">
        <dgm:presLayoutVars>
          <dgm:bulletEnabled val="1"/>
        </dgm:presLayoutVars>
      </dgm:prSet>
      <dgm:spPr/>
    </dgm:pt>
    <dgm:pt modelId="{B30E3B18-AB93-4797-B2C5-9E43CBD2B353}" type="pres">
      <dgm:prSet presAssocID="{86241666-EEE0-4B52-9296-C02766EDBAE1}" presName="item2" presStyleLbl="node1" presStyleIdx="1" presStyleCnt="3">
        <dgm:presLayoutVars>
          <dgm:bulletEnabled val="1"/>
        </dgm:presLayoutVars>
      </dgm:prSet>
      <dgm:spPr/>
    </dgm:pt>
    <dgm:pt modelId="{92F9E01F-4C2D-43CB-ACD2-DCD46F970F9F}" type="pres">
      <dgm:prSet presAssocID="{B2E4A040-1410-4363-BA9E-CEBAE17B699D}" presName="item3" presStyleLbl="node1" presStyleIdx="2" presStyleCnt="3">
        <dgm:presLayoutVars>
          <dgm:bulletEnabled val="1"/>
        </dgm:presLayoutVars>
      </dgm:prSet>
      <dgm:spPr/>
    </dgm:pt>
    <dgm:pt modelId="{24B76E27-A7B4-4845-BE50-48834B135DB9}" type="pres">
      <dgm:prSet presAssocID="{0C7A6BB1-D0A1-4D2D-ACD7-066839ABD183}" presName="funnel" presStyleLbl="trAlignAcc1" presStyleIdx="0" presStyleCnt="1" custLinFactNeighborY="3297"/>
      <dgm:spPr/>
    </dgm:pt>
  </dgm:ptLst>
  <dgm:cxnLst>
    <dgm:cxn modelId="{19DAF81A-0C26-437F-8C6D-6D8ECF8E1DFF}" type="presOf" srcId="{0C7A6BB1-D0A1-4D2D-ACD7-066839ABD183}" destId="{EBFD398C-972B-413B-87FD-07B46F529352}" srcOrd="0" destOrd="0" presId="urn:microsoft.com/office/officeart/2005/8/layout/funnel1"/>
    <dgm:cxn modelId="{57A5D723-B8A3-4D19-8531-9CB6DD55182F}" srcId="{0C7A6BB1-D0A1-4D2D-ACD7-066839ABD183}" destId="{B2E4A040-1410-4363-BA9E-CEBAE17B699D}" srcOrd="3" destOrd="0" parTransId="{80448419-8E03-4FFD-8B7D-4103A22B57B5}" sibTransId="{5B63D46C-7202-45EB-925B-B64EDC96DD14}"/>
    <dgm:cxn modelId="{DFA8375B-EFA6-4487-8F60-4F9B7E6A6DF8}" type="presOf" srcId="{8095B245-9848-45DB-8CB9-397542CB153F}" destId="{92F9E01F-4C2D-43CB-ACD2-DCD46F970F9F}" srcOrd="0" destOrd="0" presId="urn:microsoft.com/office/officeart/2005/8/layout/funnel1"/>
    <dgm:cxn modelId="{6143B565-D6C9-4ACC-B9CA-F52CED8682A9}" srcId="{0C7A6BB1-D0A1-4D2D-ACD7-066839ABD183}" destId="{8095B245-9848-45DB-8CB9-397542CB153F}" srcOrd="0" destOrd="0" parTransId="{CE76F547-A154-48D8-B349-78111AD5B7C8}" sibTransId="{19D5EB09-2420-4AC3-99C7-51291C8AE54C}"/>
    <dgm:cxn modelId="{26C3737B-D567-405A-B1B7-A57CBD41D72C}" type="presOf" srcId="{81B63134-3EAD-4EEC-90DD-F61ECE8AF947}" destId="{B30E3B18-AB93-4797-B2C5-9E43CBD2B353}" srcOrd="0" destOrd="0" presId="urn:microsoft.com/office/officeart/2005/8/layout/funnel1"/>
    <dgm:cxn modelId="{85F958A4-3134-4A56-87EF-EB8C15824315}" type="presOf" srcId="{B2E4A040-1410-4363-BA9E-CEBAE17B699D}" destId="{CF32B3F5-52F6-41BF-9FBC-2049DF874079}" srcOrd="0" destOrd="0" presId="urn:microsoft.com/office/officeart/2005/8/layout/funnel1"/>
    <dgm:cxn modelId="{3B1140B1-1A4E-4AAF-8853-AAE64CB7D8EC}" type="presOf" srcId="{86241666-EEE0-4B52-9296-C02766EDBAE1}" destId="{9E04DBF5-D1DC-443A-94C6-36B6ACD1FE39}" srcOrd="0" destOrd="0" presId="urn:microsoft.com/office/officeart/2005/8/layout/funnel1"/>
    <dgm:cxn modelId="{B55D49DD-97ED-4542-943A-BBDE6A8A8789}" srcId="{0C7A6BB1-D0A1-4D2D-ACD7-066839ABD183}" destId="{81B63134-3EAD-4EEC-90DD-F61ECE8AF947}" srcOrd="1" destOrd="0" parTransId="{C07AD2F2-E45B-4373-8F3A-65C3D4329288}" sibTransId="{95DC2E30-2198-4715-98FB-A59793757403}"/>
    <dgm:cxn modelId="{5665FAEF-9820-4F01-B5F5-679421A3A375}" srcId="{0C7A6BB1-D0A1-4D2D-ACD7-066839ABD183}" destId="{86241666-EEE0-4B52-9296-C02766EDBAE1}" srcOrd="2" destOrd="0" parTransId="{0D0B166D-2887-4F69-8049-CD562EA01915}" sibTransId="{E452D7D5-E924-420F-9502-BE9A05937709}"/>
    <dgm:cxn modelId="{7B696755-EF47-4C8A-A502-D85F7513699C}" type="presParOf" srcId="{EBFD398C-972B-413B-87FD-07B46F529352}" destId="{902DFD45-7346-4189-81F9-BBCFB745BAE5}" srcOrd="0" destOrd="0" presId="urn:microsoft.com/office/officeart/2005/8/layout/funnel1"/>
    <dgm:cxn modelId="{0565C04F-A5F1-43B3-91E9-081DEBDBEE61}" type="presParOf" srcId="{EBFD398C-972B-413B-87FD-07B46F529352}" destId="{44B99BCD-634F-496B-A8AF-E3FA50E7E668}" srcOrd="1" destOrd="0" presId="urn:microsoft.com/office/officeart/2005/8/layout/funnel1"/>
    <dgm:cxn modelId="{B8480056-4F8D-4A68-9A07-773EF3B2491F}" type="presParOf" srcId="{EBFD398C-972B-413B-87FD-07B46F529352}" destId="{CF32B3F5-52F6-41BF-9FBC-2049DF874079}" srcOrd="2" destOrd="0" presId="urn:microsoft.com/office/officeart/2005/8/layout/funnel1"/>
    <dgm:cxn modelId="{C9D47398-5C0A-4A8E-A105-EAFA760CEF8D}" type="presParOf" srcId="{EBFD398C-972B-413B-87FD-07B46F529352}" destId="{9E04DBF5-D1DC-443A-94C6-36B6ACD1FE39}" srcOrd="3" destOrd="0" presId="urn:microsoft.com/office/officeart/2005/8/layout/funnel1"/>
    <dgm:cxn modelId="{4A4F9318-5351-4EAD-BB90-62CE8E1EBD35}" type="presParOf" srcId="{EBFD398C-972B-413B-87FD-07B46F529352}" destId="{B30E3B18-AB93-4797-B2C5-9E43CBD2B353}" srcOrd="4" destOrd="0" presId="urn:microsoft.com/office/officeart/2005/8/layout/funnel1"/>
    <dgm:cxn modelId="{93CB51F0-9785-4941-BE16-BD9F6E9A9C20}" type="presParOf" srcId="{EBFD398C-972B-413B-87FD-07B46F529352}" destId="{92F9E01F-4C2D-43CB-ACD2-DCD46F970F9F}" srcOrd="5" destOrd="0" presId="urn:microsoft.com/office/officeart/2005/8/layout/funnel1"/>
    <dgm:cxn modelId="{8E983463-862B-4A0B-9A79-9BEED434B081}" type="presParOf" srcId="{EBFD398C-972B-413B-87FD-07B46F529352}" destId="{24B76E27-A7B4-4845-BE50-48834B135DB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C6389-BC21-460A-8C56-14C288ADFA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084407-76A5-40BA-A87A-4A07D3F4CE1D}">
      <dgm:prSet phldrT="[Text]"/>
      <dgm:spPr>
        <a:solidFill>
          <a:schemeClr val="accent6">
            <a:lumMod val="40000"/>
            <a:lumOff val="60000"/>
          </a:schemeClr>
        </a:solidFill>
        <a:ln w="25400">
          <a:solidFill>
            <a:srgbClr val="00B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Project Approval Decision</a:t>
          </a:r>
        </a:p>
      </dgm:t>
    </dgm:pt>
    <dgm:pt modelId="{67FD823C-363B-475D-855B-4D50E5EFF36C}" type="parTrans" cxnId="{53DD0DCB-6885-4940-B9CD-22A5F7A25E42}">
      <dgm:prSet/>
      <dgm:spPr/>
      <dgm:t>
        <a:bodyPr/>
        <a:lstStyle/>
        <a:p>
          <a:endParaRPr lang="en-US"/>
        </a:p>
      </dgm:t>
    </dgm:pt>
    <dgm:pt modelId="{D173B441-DCC2-4062-9FD6-29E0B46596F7}" type="sibTrans" cxnId="{53DD0DCB-6885-4940-B9CD-22A5F7A25E42}">
      <dgm:prSet/>
      <dgm:spPr/>
      <dgm:t>
        <a:bodyPr/>
        <a:lstStyle/>
        <a:p>
          <a:endParaRPr lang="en-US"/>
        </a:p>
      </dgm:t>
    </dgm:pt>
    <dgm:pt modelId="{8781CAB0-3092-420F-8C8C-365B8106EBDD}">
      <dgm:prSet phldrT="[Text]"/>
      <dgm:spPr>
        <a:solidFill>
          <a:schemeClr val="accent6">
            <a:lumMod val="40000"/>
            <a:lumOff val="60000"/>
          </a:schemeClr>
        </a:solidFill>
        <a:ln w="25400">
          <a:solidFill>
            <a:srgbClr val="00B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Prioritization</a:t>
          </a:r>
        </a:p>
      </dgm:t>
    </dgm:pt>
    <dgm:pt modelId="{D31005DC-1984-4DEE-8AAE-66CDBA867FA4}" type="parTrans" cxnId="{D89607AE-29D8-4DBF-A522-0F15BA1CE7B3}">
      <dgm:prSet/>
      <dgm:spPr/>
      <dgm:t>
        <a:bodyPr/>
        <a:lstStyle/>
        <a:p>
          <a:endParaRPr lang="en-US"/>
        </a:p>
      </dgm:t>
    </dgm:pt>
    <dgm:pt modelId="{DB9AB0AE-0AD1-4793-8487-A45C6BF8D04C}" type="sibTrans" cxnId="{D89607AE-29D8-4DBF-A522-0F15BA1CE7B3}">
      <dgm:prSet/>
      <dgm:spPr/>
      <dgm:t>
        <a:bodyPr/>
        <a:lstStyle/>
        <a:p>
          <a:endParaRPr lang="en-US"/>
        </a:p>
      </dgm:t>
    </dgm:pt>
    <dgm:pt modelId="{C02780D4-E03F-4DE6-B29C-CE373398D04F}">
      <dgm:prSet phldrT="[Text]"/>
      <dgm:spPr>
        <a:solidFill>
          <a:schemeClr val="accent6">
            <a:lumMod val="40000"/>
            <a:lumOff val="60000"/>
          </a:schemeClr>
        </a:solidFill>
        <a:ln w="25400">
          <a:solidFill>
            <a:srgbClr val="00B050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IPT and TRT Assigned</a:t>
          </a:r>
        </a:p>
      </dgm:t>
    </dgm:pt>
    <dgm:pt modelId="{4184565B-35A6-4FDC-B2A0-BD52D34C96E5}" type="parTrans" cxnId="{65F48BD7-7D85-401C-9FB9-2BCD5D14F846}">
      <dgm:prSet/>
      <dgm:spPr/>
      <dgm:t>
        <a:bodyPr/>
        <a:lstStyle/>
        <a:p>
          <a:endParaRPr lang="en-US"/>
        </a:p>
      </dgm:t>
    </dgm:pt>
    <dgm:pt modelId="{B8D999DD-D5F6-4542-B5AF-79D781AB4EF9}" type="sibTrans" cxnId="{65F48BD7-7D85-401C-9FB9-2BCD5D14F846}">
      <dgm:prSet/>
      <dgm:spPr/>
      <dgm:t>
        <a:bodyPr/>
        <a:lstStyle/>
        <a:p>
          <a:endParaRPr lang="en-US"/>
        </a:p>
      </dgm:t>
    </dgm:pt>
    <dgm:pt modelId="{C162D564-9593-4D9F-ACF4-052C31CBE5F2}" type="pres">
      <dgm:prSet presAssocID="{593C6389-BC21-460A-8C56-14C288ADFA13}" presName="Name0" presStyleCnt="0">
        <dgm:presLayoutVars>
          <dgm:dir/>
          <dgm:resizeHandles val="exact"/>
        </dgm:presLayoutVars>
      </dgm:prSet>
      <dgm:spPr/>
    </dgm:pt>
    <dgm:pt modelId="{8342B158-AF7A-45AB-B5FF-48590FAF1188}" type="pres">
      <dgm:prSet presAssocID="{A0084407-76A5-40BA-A87A-4A07D3F4CE1D}" presName="node" presStyleLbl="node1" presStyleIdx="0" presStyleCnt="3" custLinFactNeighborX="7184" custLinFactNeighborY="13807">
        <dgm:presLayoutVars>
          <dgm:bulletEnabled val="1"/>
        </dgm:presLayoutVars>
      </dgm:prSet>
      <dgm:spPr/>
    </dgm:pt>
    <dgm:pt modelId="{2138A367-32A2-4D69-BE0B-BC45FFAE067C}" type="pres">
      <dgm:prSet presAssocID="{D173B441-DCC2-4062-9FD6-29E0B46596F7}" presName="sibTrans" presStyleLbl="sibTrans2D1" presStyleIdx="0" presStyleCnt="2"/>
      <dgm:spPr/>
    </dgm:pt>
    <dgm:pt modelId="{0195A44E-2018-4AC7-82F5-CF3ECD7FA93B}" type="pres">
      <dgm:prSet presAssocID="{D173B441-DCC2-4062-9FD6-29E0B46596F7}" presName="connectorText" presStyleLbl="sibTrans2D1" presStyleIdx="0" presStyleCnt="2"/>
      <dgm:spPr/>
    </dgm:pt>
    <dgm:pt modelId="{513D0116-31AE-47B2-8A72-F43D3A9B9E70}" type="pres">
      <dgm:prSet presAssocID="{8781CAB0-3092-420F-8C8C-365B8106EBDD}" presName="node" presStyleLbl="node1" presStyleIdx="1" presStyleCnt="3">
        <dgm:presLayoutVars>
          <dgm:bulletEnabled val="1"/>
        </dgm:presLayoutVars>
      </dgm:prSet>
      <dgm:spPr/>
    </dgm:pt>
    <dgm:pt modelId="{09973FD1-3C62-49F6-B137-97124F321F8D}" type="pres">
      <dgm:prSet presAssocID="{DB9AB0AE-0AD1-4793-8487-A45C6BF8D04C}" presName="sibTrans" presStyleLbl="sibTrans2D1" presStyleIdx="1" presStyleCnt="2"/>
      <dgm:spPr/>
    </dgm:pt>
    <dgm:pt modelId="{9ECAD001-D232-4A28-9BD0-289B527B4BA7}" type="pres">
      <dgm:prSet presAssocID="{DB9AB0AE-0AD1-4793-8487-A45C6BF8D04C}" presName="connectorText" presStyleLbl="sibTrans2D1" presStyleIdx="1" presStyleCnt="2"/>
      <dgm:spPr/>
    </dgm:pt>
    <dgm:pt modelId="{EDD737F4-E0DD-4E98-B2CD-3A754E3DADF5}" type="pres">
      <dgm:prSet presAssocID="{C02780D4-E03F-4DE6-B29C-CE373398D04F}" presName="node" presStyleLbl="node1" presStyleIdx="2" presStyleCnt="3" custLinFactNeighborY="-1393">
        <dgm:presLayoutVars>
          <dgm:bulletEnabled val="1"/>
        </dgm:presLayoutVars>
      </dgm:prSet>
      <dgm:spPr/>
    </dgm:pt>
  </dgm:ptLst>
  <dgm:cxnLst>
    <dgm:cxn modelId="{C1753E3D-89AB-483C-8AD3-2FE7AC8C489E}" type="presOf" srcId="{DB9AB0AE-0AD1-4793-8487-A45C6BF8D04C}" destId="{09973FD1-3C62-49F6-B137-97124F321F8D}" srcOrd="0" destOrd="0" presId="urn:microsoft.com/office/officeart/2005/8/layout/process1"/>
    <dgm:cxn modelId="{3A63FD58-4734-4941-9B8B-3EE7FFE0D69F}" type="presOf" srcId="{A0084407-76A5-40BA-A87A-4A07D3F4CE1D}" destId="{8342B158-AF7A-45AB-B5FF-48590FAF1188}" srcOrd="0" destOrd="0" presId="urn:microsoft.com/office/officeart/2005/8/layout/process1"/>
    <dgm:cxn modelId="{03F84485-F151-4AA5-8DCA-6580054BF0A7}" type="presOf" srcId="{593C6389-BC21-460A-8C56-14C288ADFA13}" destId="{C162D564-9593-4D9F-ACF4-052C31CBE5F2}" srcOrd="0" destOrd="0" presId="urn:microsoft.com/office/officeart/2005/8/layout/process1"/>
    <dgm:cxn modelId="{0C6FC698-C09F-42FC-8257-47D07205919C}" type="presOf" srcId="{D173B441-DCC2-4062-9FD6-29E0B46596F7}" destId="{2138A367-32A2-4D69-BE0B-BC45FFAE067C}" srcOrd="0" destOrd="0" presId="urn:microsoft.com/office/officeart/2005/8/layout/process1"/>
    <dgm:cxn modelId="{D89607AE-29D8-4DBF-A522-0F15BA1CE7B3}" srcId="{593C6389-BC21-460A-8C56-14C288ADFA13}" destId="{8781CAB0-3092-420F-8C8C-365B8106EBDD}" srcOrd="1" destOrd="0" parTransId="{D31005DC-1984-4DEE-8AAE-66CDBA867FA4}" sibTransId="{DB9AB0AE-0AD1-4793-8487-A45C6BF8D04C}"/>
    <dgm:cxn modelId="{DECA1AB7-0BD6-431E-9358-AD28A1F236B2}" type="presOf" srcId="{8781CAB0-3092-420F-8C8C-365B8106EBDD}" destId="{513D0116-31AE-47B2-8A72-F43D3A9B9E70}" srcOrd="0" destOrd="0" presId="urn:microsoft.com/office/officeart/2005/8/layout/process1"/>
    <dgm:cxn modelId="{53DD0DCB-6885-4940-B9CD-22A5F7A25E42}" srcId="{593C6389-BC21-460A-8C56-14C288ADFA13}" destId="{A0084407-76A5-40BA-A87A-4A07D3F4CE1D}" srcOrd="0" destOrd="0" parTransId="{67FD823C-363B-475D-855B-4D50E5EFF36C}" sibTransId="{D173B441-DCC2-4062-9FD6-29E0B46596F7}"/>
    <dgm:cxn modelId="{9C8793CD-53C8-4CA6-8A35-FF9441A23A32}" type="presOf" srcId="{D173B441-DCC2-4062-9FD6-29E0B46596F7}" destId="{0195A44E-2018-4AC7-82F5-CF3ECD7FA93B}" srcOrd="1" destOrd="0" presId="urn:microsoft.com/office/officeart/2005/8/layout/process1"/>
    <dgm:cxn modelId="{65F48BD7-7D85-401C-9FB9-2BCD5D14F846}" srcId="{593C6389-BC21-460A-8C56-14C288ADFA13}" destId="{C02780D4-E03F-4DE6-B29C-CE373398D04F}" srcOrd="2" destOrd="0" parTransId="{4184565B-35A6-4FDC-B2A0-BD52D34C96E5}" sibTransId="{B8D999DD-D5F6-4542-B5AF-79D781AB4EF9}"/>
    <dgm:cxn modelId="{FFF8D4E4-E7C8-422E-8EC7-EF42EBDD0218}" type="presOf" srcId="{DB9AB0AE-0AD1-4793-8487-A45C6BF8D04C}" destId="{9ECAD001-D232-4A28-9BD0-289B527B4BA7}" srcOrd="1" destOrd="0" presId="urn:microsoft.com/office/officeart/2005/8/layout/process1"/>
    <dgm:cxn modelId="{9B2CA4F0-9009-4D78-844F-1309D57C5DD0}" type="presOf" srcId="{C02780D4-E03F-4DE6-B29C-CE373398D04F}" destId="{EDD737F4-E0DD-4E98-B2CD-3A754E3DADF5}" srcOrd="0" destOrd="0" presId="urn:microsoft.com/office/officeart/2005/8/layout/process1"/>
    <dgm:cxn modelId="{89BF141F-7760-4AA2-A8EE-80BB296F4F20}" type="presParOf" srcId="{C162D564-9593-4D9F-ACF4-052C31CBE5F2}" destId="{8342B158-AF7A-45AB-B5FF-48590FAF1188}" srcOrd="0" destOrd="0" presId="urn:microsoft.com/office/officeart/2005/8/layout/process1"/>
    <dgm:cxn modelId="{51F325ED-0FB0-4F32-AEDD-B8AD1375C6A6}" type="presParOf" srcId="{C162D564-9593-4D9F-ACF4-052C31CBE5F2}" destId="{2138A367-32A2-4D69-BE0B-BC45FFAE067C}" srcOrd="1" destOrd="0" presId="urn:microsoft.com/office/officeart/2005/8/layout/process1"/>
    <dgm:cxn modelId="{C274ACCD-8E6C-4C7B-AB2A-F380BAF874DF}" type="presParOf" srcId="{2138A367-32A2-4D69-BE0B-BC45FFAE067C}" destId="{0195A44E-2018-4AC7-82F5-CF3ECD7FA93B}" srcOrd="0" destOrd="0" presId="urn:microsoft.com/office/officeart/2005/8/layout/process1"/>
    <dgm:cxn modelId="{D35FBC42-2DB2-4C3F-8979-F2609DEC580D}" type="presParOf" srcId="{C162D564-9593-4D9F-ACF4-052C31CBE5F2}" destId="{513D0116-31AE-47B2-8A72-F43D3A9B9E70}" srcOrd="2" destOrd="0" presId="urn:microsoft.com/office/officeart/2005/8/layout/process1"/>
    <dgm:cxn modelId="{556D82D9-A8D7-4DCE-B17D-E561D86C6A61}" type="presParOf" srcId="{C162D564-9593-4D9F-ACF4-052C31CBE5F2}" destId="{09973FD1-3C62-49F6-B137-97124F321F8D}" srcOrd="3" destOrd="0" presId="urn:microsoft.com/office/officeart/2005/8/layout/process1"/>
    <dgm:cxn modelId="{1FDF5354-2223-43DD-913A-6FC6149C661B}" type="presParOf" srcId="{09973FD1-3C62-49F6-B137-97124F321F8D}" destId="{9ECAD001-D232-4A28-9BD0-289B527B4BA7}" srcOrd="0" destOrd="0" presId="urn:microsoft.com/office/officeart/2005/8/layout/process1"/>
    <dgm:cxn modelId="{E940EFCA-1D14-4F26-B014-4FB07CB0B2A9}" type="presParOf" srcId="{C162D564-9593-4D9F-ACF4-052C31CBE5F2}" destId="{EDD737F4-E0DD-4E98-B2CD-3A754E3DAD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/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chemeClr val="bg1">
            <a:lumMod val="75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 custLinFactNeighborY="-2010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7BE2FF-0472-4013-A984-34BE6023B8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12ED5F-F728-446D-8332-AFFC9863829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Work Intake</a:t>
          </a:r>
        </a:p>
      </dgm:t>
    </dgm:pt>
    <dgm:pt modelId="{FE65156E-DB17-4B84-85AD-3C18B8EC5DF4}" type="parTrans" cxnId="{248B127E-872E-4282-B636-CDCD15857132}">
      <dgm:prSet/>
      <dgm:spPr/>
      <dgm:t>
        <a:bodyPr/>
        <a:lstStyle/>
        <a:p>
          <a:endParaRPr lang="en-US"/>
        </a:p>
      </dgm:t>
    </dgm:pt>
    <dgm:pt modelId="{C696743A-1C3D-4556-ACE5-C129DA73FA17}" type="sibTrans" cxnId="{248B127E-872E-4282-B636-CDCD15857132}">
      <dgm:prSet/>
      <dgm:spPr/>
      <dgm:t>
        <a:bodyPr/>
        <a:lstStyle/>
        <a:p>
          <a:endParaRPr lang="en-US"/>
        </a:p>
      </dgm:t>
    </dgm:pt>
    <dgm:pt modelId="{42EA87F5-D5F9-486C-905D-13456322E196}">
      <dgm:prSet phldrT="[Text]"/>
      <dgm:spPr/>
      <dgm:t>
        <a:bodyPr/>
        <a:lstStyle/>
        <a:p>
          <a:r>
            <a:rPr lang="en-US" dirty="0"/>
            <a:t>Project Execution</a:t>
          </a:r>
        </a:p>
      </dgm:t>
    </dgm:pt>
    <dgm:pt modelId="{8924F4D4-D356-4A5F-8458-3164391A6E44}" type="parTrans" cxnId="{37913D13-B66D-495E-A536-2C09FACCCB59}">
      <dgm:prSet/>
      <dgm:spPr/>
      <dgm:t>
        <a:bodyPr/>
        <a:lstStyle/>
        <a:p>
          <a:endParaRPr lang="en-US"/>
        </a:p>
      </dgm:t>
    </dgm:pt>
    <dgm:pt modelId="{1B7E3BE7-83C2-443F-873A-5C5CA9699D66}" type="sibTrans" cxnId="{37913D13-B66D-495E-A536-2C09FACCCB59}">
      <dgm:prSet/>
      <dgm:spPr/>
      <dgm:t>
        <a:bodyPr/>
        <a:lstStyle/>
        <a:p>
          <a:endParaRPr lang="en-US"/>
        </a:p>
      </dgm:t>
    </dgm:pt>
    <dgm:pt modelId="{FEA9D059-B8C8-476B-9729-70BB25C7CE8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Project Closure</a:t>
          </a:r>
        </a:p>
      </dgm:t>
    </dgm:pt>
    <dgm:pt modelId="{C070C6DF-0DFB-467F-8762-8913BC7382F4}" type="parTrans" cxnId="{1D77DA79-8798-4690-98E7-00DA1E84878A}">
      <dgm:prSet/>
      <dgm:spPr/>
      <dgm:t>
        <a:bodyPr/>
        <a:lstStyle/>
        <a:p>
          <a:endParaRPr lang="en-US"/>
        </a:p>
      </dgm:t>
    </dgm:pt>
    <dgm:pt modelId="{4A191858-C0E6-495A-84CB-A434E2D16163}" type="sibTrans" cxnId="{1D77DA79-8798-4690-98E7-00DA1E84878A}">
      <dgm:prSet/>
      <dgm:spPr/>
      <dgm:t>
        <a:bodyPr/>
        <a:lstStyle/>
        <a:p>
          <a:endParaRPr lang="en-US"/>
        </a:p>
      </dgm:t>
    </dgm:pt>
    <dgm:pt modelId="{F78ED53F-1152-4DF4-AFF2-80FB85D2C62A}" type="pres">
      <dgm:prSet presAssocID="{E37BE2FF-0472-4013-A984-34BE6023B83E}" presName="CompostProcess" presStyleCnt="0">
        <dgm:presLayoutVars>
          <dgm:dir/>
          <dgm:resizeHandles val="exact"/>
        </dgm:presLayoutVars>
      </dgm:prSet>
      <dgm:spPr/>
    </dgm:pt>
    <dgm:pt modelId="{9CDD8608-02A9-4AF1-9791-3790E23EDA84}" type="pres">
      <dgm:prSet presAssocID="{E37BE2FF-0472-4013-A984-34BE6023B83E}" presName="arrow" presStyleLbl="bgShp" presStyleIdx="0" presStyleCnt="1"/>
      <dgm:spPr/>
    </dgm:pt>
    <dgm:pt modelId="{CAD9956C-E0E1-4A54-B574-4B4D544B12BA}" type="pres">
      <dgm:prSet presAssocID="{E37BE2FF-0472-4013-A984-34BE6023B83E}" presName="linearProcess" presStyleCnt="0"/>
      <dgm:spPr/>
    </dgm:pt>
    <dgm:pt modelId="{14D304F1-BE1F-46AB-BC46-3DDB7DCA8D63}" type="pres">
      <dgm:prSet presAssocID="{8212ED5F-F728-446D-8332-AFFC98638295}" presName="textNode" presStyleLbl="node1" presStyleIdx="0" presStyleCnt="3">
        <dgm:presLayoutVars>
          <dgm:bulletEnabled val="1"/>
        </dgm:presLayoutVars>
      </dgm:prSet>
      <dgm:spPr/>
    </dgm:pt>
    <dgm:pt modelId="{C825BC25-B429-4EA8-9B0A-E2F4F4C9A008}" type="pres">
      <dgm:prSet presAssocID="{C696743A-1C3D-4556-ACE5-C129DA73FA17}" presName="sibTrans" presStyleCnt="0"/>
      <dgm:spPr/>
    </dgm:pt>
    <dgm:pt modelId="{0BCCCFE2-E591-49B2-862B-3DA86F3B79ED}" type="pres">
      <dgm:prSet presAssocID="{42EA87F5-D5F9-486C-905D-13456322E196}" presName="textNode" presStyleLbl="node1" presStyleIdx="1" presStyleCnt="3">
        <dgm:presLayoutVars>
          <dgm:bulletEnabled val="1"/>
        </dgm:presLayoutVars>
      </dgm:prSet>
      <dgm:spPr/>
    </dgm:pt>
    <dgm:pt modelId="{6CAA67B6-ADB1-4C3E-A04D-BBF03C5F5EFB}" type="pres">
      <dgm:prSet presAssocID="{1B7E3BE7-83C2-443F-873A-5C5CA9699D66}" presName="sibTrans" presStyleCnt="0"/>
      <dgm:spPr/>
    </dgm:pt>
    <dgm:pt modelId="{45FE5B0D-2F8B-4399-A5CA-96C647D16165}" type="pres">
      <dgm:prSet presAssocID="{FEA9D059-B8C8-476B-9729-70BB25C7CE8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58F9A01-CADA-441A-8854-0BB35583B822}" type="presOf" srcId="{FEA9D059-B8C8-476B-9729-70BB25C7CE8C}" destId="{45FE5B0D-2F8B-4399-A5CA-96C647D16165}" srcOrd="0" destOrd="0" presId="urn:microsoft.com/office/officeart/2005/8/layout/hProcess9"/>
    <dgm:cxn modelId="{37913D13-B66D-495E-A536-2C09FACCCB59}" srcId="{E37BE2FF-0472-4013-A984-34BE6023B83E}" destId="{42EA87F5-D5F9-486C-905D-13456322E196}" srcOrd="1" destOrd="0" parTransId="{8924F4D4-D356-4A5F-8458-3164391A6E44}" sibTransId="{1B7E3BE7-83C2-443F-873A-5C5CA9699D66}"/>
    <dgm:cxn modelId="{B1259A75-F876-410B-8953-4FEEAB33B73F}" type="presOf" srcId="{E37BE2FF-0472-4013-A984-34BE6023B83E}" destId="{F78ED53F-1152-4DF4-AFF2-80FB85D2C62A}" srcOrd="0" destOrd="0" presId="urn:microsoft.com/office/officeart/2005/8/layout/hProcess9"/>
    <dgm:cxn modelId="{1D77DA79-8798-4690-98E7-00DA1E84878A}" srcId="{E37BE2FF-0472-4013-A984-34BE6023B83E}" destId="{FEA9D059-B8C8-476B-9729-70BB25C7CE8C}" srcOrd="2" destOrd="0" parTransId="{C070C6DF-0DFB-467F-8762-8913BC7382F4}" sibTransId="{4A191858-C0E6-495A-84CB-A434E2D16163}"/>
    <dgm:cxn modelId="{248B127E-872E-4282-B636-CDCD15857132}" srcId="{E37BE2FF-0472-4013-A984-34BE6023B83E}" destId="{8212ED5F-F728-446D-8332-AFFC98638295}" srcOrd="0" destOrd="0" parTransId="{FE65156E-DB17-4B84-85AD-3C18B8EC5DF4}" sibTransId="{C696743A-1C3D-4556-ACE5-C129DA73FA17}"/>
    <dgm:cxn modelId="{B6641BD5-B90C-4647-BA25-32CD9AD4ABB1}" type="presOf" srcId="{42EA87F5-D5F9-486C-905D-13456322E196}" destId="{0BCCCFE2-E591-49B2-862B-3DA86F3B79ED}" srcOrd="0" destOrd="0" presId="urn:microsoft.com/office/officeart/2005/8/layout/hProcess9"/>
    <dgm:cxn modelId="{A00984FC-42FF-4D16-AAC3-EFF878FE8B8E}" type="presOf" srcId="{8212ED5F-F728-446D-8332-AFFC98638295}" destId="{14D304F1-BE1F-46AB-BC46-3DDB7DCA8D63}" srcOrd="0" destOrd="0" presId="urn:microsoft.com/office/officeart/2005/8/layout/hProcess9"/>
    <dgm:cxn modelId="{90E054C8-56FF-4878-A536-63C872F1C986}" type="presParOf" srcId="{F78ED53F-1152-4DF4-AFF2-80FB85D2C62A}" destId="{9CDD8608-02A9-4AF1-9791-3790E23EDA84}" srcOrd="0" destOrd="0" presId="urn:microsoft.com/office/officeart/2005/8/layout/hProcess9"/>
    <dgm:cxn modelId="{21A06F17-0A90-4E64-8A82-37C5E7C863D0}" type="presParOf" srcId="{F78ED53F-1152-4DF4-AFF2-80FB85D2C62A}" destId="{CAD9956C-E0E1-4A54-B574-4B4D544B12BA}" srcOrd="1" destOrd="0" presId="urn:microsoft.com/office/officeart/2005/8/layout/hProcess9"/>
    <dgm:cxn modelId="{9CC4B454-40A8-4E67-8DC3-33EDCEFA4357}" type="presParOf" srcId="{CAD9956C-E0E1-4A54-B574-4B4D544B12BA}" destId="{14D304F1-BE1F-46AB-BC46-3DDB7DCA8D63}" srcOrd="0" destOrd="0" presId="urn:microsoft.com/office/officeart/2005/8/layout/hProcess9"/>
    <dgm:cxn modelId="{F0849AFA-32D3-491C-9445-A292E204F90B}" type="presParOf" srcId="{CAD9956C-E0E1-4A54-B574-4B4D544B12BA}" destId="{C825BC25-B429-4EA8-9B0A-E2F4F4C9A008}" srcOrd="1" destOrd="0" presId="urn:microsoft.com/office/officeart/2005/8/layout/hProcess9"/>
    <dgm:cxn modelId="{80AC08D1-634B-4858-B022-61FD574EF76A}" type="presParOf" srcId="{CAD9956C-E0E1-4A54-B574-4B4D544B12BA}" destId="{0BCCCFE2-E591-49B2-862B-3DA86F3B79ED}" srcOrd="2" destOrd="0" presId="urn:microsoft.com/office/officeart/2005/8/layout/hProcess9"/>
    <dgm:cxn modelId="{D6C6268B-4272-4855-B814-3E83DD8F3666}" type="presParOf" srcId="{CAD9956C-E0E1-4A54-B574-4B4D544B12BA}" destId="{6CAA67B6-ADB1-4C3E-A04D-BBF03C5F5EFB}" srcOrd="3" destOrd="0" presId="urn:microsoft.com/office/officeart/2005/8/layout/hProcess9"/>
    <dgm:cxn modelId="{41CE1AE4-6172-4CBD-82B7-B9B0D132B4CB}" type="presParOf" srcId="{CAD9956C-E0E1-4A54-B574-4B4D544B12BA}" destId="{45FE5B0D-2F8B-4399-A5CA-96C647D161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848389" y="0"/>
          <a:ext cx="9615078" cy="1787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39741" y="536274"/>
          <a:ext cx="3393557" cy="715033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Work Intake</a:t>
          </a:r>
        </a:p>
      </dsp:txBody>
      <dsp:txXfrm>
        <a:off x="174646" y="571179"/>
        <a:ext cx="3323747" cy="645223"/>
      </dsp:txXfrm>
    </dsp:sp>
    <dsp:sp modelId="{0BCCCFE2-E591-49B2-862B-3DA86F3B79ED}">
      <dsp:nvSpPr>
        <dsp:cNvPr id="0" name=""/>
        <dsp:cNvSpPr/>
      </dsp:nvSpPr>
      <dsp:spPr>
        <a:xfrm>
          <a:off x="3959149" y="536274"/>
          <a:ext cx="3393557" cy="715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Project Execution</a:t>
          </a:r>
        </a:p>
      </dsp:txBody>
      <dsp:txXfrm>
        <a:off x="3994054" y="571179"/>
        <a:ext cx="3323747" cy="645223"/>
      </dsp:txXfrm>
    </dsp:sp>
    <dsp:sp modelId="{45FE5B0D-2F8B-4399-A5CA-96C647D16165}">
      <dsp:nvSpPr>
        <dsp:cNvPr id="0" name=""/>
        <dsp:cNvSpPr/>
      </dsp:nvSpPr>
      <dsp:spPr>
        <a:xfrm>
          <a:off x="7778558" y="536274"/>
          <a:ext cx="3393557" cy="71503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Project Closure</a:t>
          </a:r>
        </a:p>
      </dsp:txBody>
      <dsp:txXfrm>
        <a:off x="7813463" y="571179"/>
        <a:ext cx="3323747" cy="64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749530" y="0"/>
          <a:ext cx="8494683" cy="1625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72255" y="487522"/>
          <a:ext cx="2998123" cy="65003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Intake</a:t>
          </a:r>
        </a:p>
      </dsp:txBody>
      <dsp:txXfrm>
        <a:off x="203987" y="519254"/>
        <a:ext cx="2934659" cy="586566"/>
      </dsp:txXfrm>
    </dsp:sp>
    <dsp:sp modelId="{0BCCCFE2-E591-49B2-862B-3DA86F3B79ED}">
      <dsp:nvSpPr>
        <dsp:cNvPr id="0" name=""/>
        <dsp:cNvSpPr/>
      </dsp:nvSpPr>
      <dsp:spPr>
        <a:xfrm>
          <a:off x="3497810" y="487522"/>
          <a:ext cx="2998123" cy="65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Execution</a:t>
          </a:r>
        </a:p>
      </dsp:txBody>
      <dsp:txXfrm>
        <a:off x="3529542" y="519254"/>
        <a:ext cx="2934659" cy="586566"/>
      </dsp:txXfrm>
    </dsp:sp>
    <dsp:sp modelId="{45FE5B0D-2F8B-4399-A5CA-96C647D16165}">
      <dsp:nvSpPr>
        <dsp:cNvPr id="0" name=""/>
        <dsp:cNvSpPr/>
      </dsp:nvSpPr>
      <dsp:spPr>
        <a:xfrm>
          <a:off x="6823366" y="487522"/>
          <a:ext cx="2998123" cy="65003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Closure</a:t>
          </a:r>
        </a:p>
      </dsp:txBody>
      <dsp:txXfrm>
        <a:off x="6855098" y="519254"/>
        <a:ext cx="2934659" cy="586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749530" y="0"/>
          <a:ext cx="8494683" cy="1625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72255" y="487522"/>
          <a:ext cx="2998123" cy="65003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Intake</a:t>
          </a:r>
        </a:p>
      </dsp:txBody>
      <dsp:txXfrm>
        <a:off x="203987" y="519254"/>
        <a:ext cx="2934659" cy="586566"/>
      </dsp:txXfrm>
    </dsp:sp>
    <dsp:sp modelId="{0BCCCFE2-E591-49B2-862B-3DA86F3B79ED}">
      <dsp:nvSpPr>
        <dsp:cNvPr id="0" name=""/>
        <dsp:cNvSpPr/>
      </dsp:nvSpPr>
      <dsp:spPr>
        <a:xfrm>
          <a:off x="3497810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Execution</a:t>
          </a:r>
        </a:p>
      </dsp:txBody>
      <dsp:txXfrm>
        <a:off x="3529542" y="519254"/>
        <a:ext cx="2934659" cy="586566"/>
      </dsp:txXfrm>
    </dsp:sp>
    <dsp:sp modelId="{45FE5B0D-2F8B-4399-A5CA-96C647D16165}">
      <dsp:nvSpPr>
        <dsp:cNvPr id="0" name=""/>
        <dsp:cNvSpPr/>
      </dsp:nvSpPr>
      <dsp:spPr>
        <a:xfrm>
          <a:off x="6823366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Closure</a:t>
          </a:r>
        </a:p>
      </dsp:txBody>
      <dsp:txXfrm>
        <a:off x="6855098" y="519254"/>
        <a:ext cx="2934659" cy="586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DFD45-7346-4189-81F9-BBCFB745BAE5}">
      <dsp:nvSpPr>
        <dsp:cNvPr id="0" name=""/>
        <dsp:cNvSpPr/>
      </dsp:nvSpPr>
      <dsp:spPr>
        <a:xfrm>
          <a:off x="1460381" y="160233"/>
          <a:ext cx="3180025" cy="11043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99BCD-634F-496B-A8AF-E3FA50E7E668}">
      <dsp:nvSpPr>
        <dsp:cNvPr id="0" name=""/>
        <dsp:cNvSpPr/>
      </dsp:nvSpPr>
      <dsp:spPr>
        <a:xfrm>
          <a:off x="2747182" y="2969601"/>
          <a:ext cx="616284" cy="394421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2B3F5-52F6-41BF-9FBC-2049DF874079}">
      <dsp:nvSpPr>
        <dsp:cNvPr id="0" name=""/>
        <dsp:cNvSpPr/>
      </dsp:nvSpPr>
      <dsp:spPr>
        <a:xfrm>
          <a:off x="1576243" y="3204677"/>
          <a:ext cx="2958163" cy="7395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>
              <a:solidFill>
                <a:schemeClr val="accent6">
                  <a:lumMod val="75000"/>
                </a:schemeClr>
              </a:solidFill>
            </a:rPr>
            <a:t>Approved Projects</a:t>
          </a:r>
        </a:p>
      </dsp:txBody>
      <dsp:txXfrm>
        <a:off x="1576243" y="3204677"/>
        <a:ext cx="2958163" cy="739540"/>
      </dsp:txXfrm>
    </dsp:sp>
    <dsp:sp modelId="{9E04DBF5-D1DC-443A-94C6-36B6ACD1FE39}">
      <dsp:nvSpPr>
        <dsp:cNvPr id="0" name=""/>
        <dsp:cNvSpPr/>
      </dsp:nvSpPr>
      <dsp:spPr>
        <a:xfrm>
          <a:off x="2616530" y="1349908"/>
          <a:ext cx="1109311" cy="1109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Project Requests (e.g., Mandates)</a:t>
          </a:r>
        </a:p>
      </dsp:txBody>
      <dsp:txXfrm>
        <a:off x="2778985" y="1512363"/>
        <a:ext cx="784401" cy="784401"/>
      </dsp:txXfrm>
    </dsp:sp>
    <dsp:sp modelId="{B30E3B18-AB93-4797-B2C5-9E43CBD2B353}">
      <dsp:nvSpPr>
        <dsp:cNvPr id="0" name=""/>
        <dsp:cNvSpPr/>
      </dsp:nvSpPr>
      <dsp:spPr>
        <a:xfrm>
          <a:off x="1822756" y="517678"/>
          <a:ext cx="1109311" cy="1109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Task Orders, “Yellow Tasks”</a:t>
          </a:r>
        </a:p>
      </dsp:txBody>
      <dsp:txXfrm>
        <a:off x="1985211" y="680133"/>
        <a:ext cx="784401" cy="784401"/>
      </dsp:txXfrm>
    </dsp:sp>
    <dsp:sp modelId="{92F9E01F-4C2D-43CB-ACD2-DCD46F970F9F}">
      <dsp:nvSpPr>
        <dsp:cNvPr id="0" name=""/>
        <dsp:cNvSpPr/>
      </dsp:nvSpPr>
      <dsp:spPr>
        <a:xfrm>
          <a:off x="2956719" y="249471"/>
          <a:ext cx="1109311" cy="1109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Other (e.g., LBR, Out of Cycle)</a:t>
          </a:r>
          <a:endParaRPr lang="en-US" sz="1300" kern="1200" dirty="0"/>
        </a:p>
      </dsp:txBody>
      <dsp:txXfrm>
        <a:off x="3119174" y="411926"/>
        <a:ext cx="784401" cy="784401"/>
      </dsp:txXfrm>
    </dsp:sp>
    <dsp:sp modelId="{24B76E27-A7B4-4845-BE50-48834B135DB9}">
      <dsp:nvSpPr>
        <dsp:cNvPr id="0" name=""/>
        <dsp:cNvSpPr/>
      </dsp:nvSpPr>
      <dsp:spPr>
        <a:xfrm>
          <a:off x="1329729" y="115679"/>
          <a:ext cx="3451190" cy="27609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749530" y="0"/>
          <a:ext cx="8494683" cy="1625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72255" y="487522"/>
          <a:ext cx="2998123" cy="65003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Intake</a:t>
          </a:r>
        </a:p>
      </dsp:txBody>
      <dsp:txXfrm>
        <a:off x="203987" y="519254"/>
        <a:ext cx="2934659" cy="586566"/>
      </dsp:txXfrm>
    </dsp:sp>
    <dsp:sp modelId="{0BCCCFE2-E591-49B2-862B-3DA86F3B79ED}">
      <dsp:nvSpPr>
        <dsp:cNvPr id="0" name=""/>
        <dsp:cNvSpPr/>
      </dsp:nvSpPr>
      <dsp:spPr>
        <a:xfrm>
          <a:off x="3497810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Execution</a:t>
          </a:r>
        </a:p>
      </dsp:txBody>
      <dsp:txXfrm>
        <a:off x="3529542" y="519254"/>
        <a:ext cx="2934659" cy="586566"/>
      </dsp:txXfrm>
    </dsp:sp>
    <dsp:sp modelId="{45FE5B0D-2F8B-4399-A5CA-96C647D16165}">
      <dsp:nvSpPr>
        <dsp:cNvPr id="0" name=""/>
        <dsp:cNvSpPr/>
      </dsp:nvSpPr>
      <dsp:spPr>
        <a:xfrm>
          <a:off x="6823366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Closure</a:t>
          </a:r>
        </a:p>
      </dsp:txBody>
      <dsp:txXfrm>
        <a:off x="6855098" y="519254"/>
        <a:ext cx="2934659" cy="586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2B158-AF7A-45AB-B5FF-48590FAF1188}">
      <dsp:nvSpPr>
        <dsp:cNvPr id="0" name=""/>
        <dsp:cNvSpPr/>
      </dsp:nvSpPr>
      <dsp:spPr>
        <a:xfrm>
          <a:off x="77638" y="0"/>
          <a:ext cx="2420022" cy="9243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Project Approval Decision</a:t>
          </a:r>
        </a:p>
      </dsp:txBody>
      <dsp:txXfrm>
        <a:off x="104713" y="27075"/>
        <a:ext cx="2365872" cy="870249"/>
      </dsp:txXfrm>
    </dsp:sp>
    <dsp:sp modelId="{2138A367-32A2-4D69-BE0B-BC45FFAE067C}">
      <dsp:nvSpPr>
        <dsp:cNvPr id="0" name=""/>
        <dsp:cNvSpPr/>
      </dsp:nvSpPr>
      <dsp:spPr>
        <a:xfrm>
          <a:off x="2722277" y="162116"/>
          <a:ext cx="476187" cy="600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722277" y="282149"/>
        <a:ext cx="333331" cy="360099"/>
      </dsp:txXfrm>
    </dsp:sp>
    <dsp:sp modelId="{513D0116-31AE-47B2-8A72-F43D3A9B9E70}">
      <dsp:nvSpPr>
        <dsp:cNvPr id="0" name=""/>
        <dsp:cNvSpPr/>
      </dsp:nvSpPr>
      <dsp:spPr>
        <a:xfrm>
          <a:off x="3396127" y="0"/>
          <a:ext cx="2420022" cy="9243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Prioritization</a:t>
          </a:r>
        </a:p>
      </dsp:txBody>
      <dsp:txXfrm>
        <a:off x="3423202" y="27075"/>
        <a:ext cx="2365872" cy="870249"/>
      </dsp:txXfrm>
    </dsp:sp>
    <dsp:sp modelId="{09973FD1-3C62-49F6-B137-97124F321F8D}">
      <dsp:nvSpPr>
        <dsp:cNvPr id="0" name=""/>
        <dsp:cNvSpPr/>
      </dsp:nvSpPr>
      <dsp:spPr>
        <a:xfrm>
          <a:off x="6058152" y="162116"/>
          <a:ext cx="513044" cy="600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058152" y="282149"/>
        <a:ext cx="359131" cy="360099"/>
      </dsp:txXfrm>
    </dsp:sp>
    <dsp:sp modelId="{EDD737F4-E0DD-4E98-B2CD-3A754E3DADF5}">
      <dsp:nvSpPr>
        <dsp:cNvPr id="0" name=""/>
        <dsp:cNvSpPr/>
      </dsp:nvSpPr>
      <dsp:spPr>
        <a:xfrm>
          <a:off x="6784159" y="0"/>
          <a:ext cx="2420022" cy="9243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IPT and TRT Assigned</a:t>
          </a:r>
        </a:p>
      </dsp:txBody>
      <dsp:txXfrm>
        <a:off x="6811234" y="27075"/>
        <a:ext cx="2365872" cy="8702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749530" y="0"/>
          <a:ext cx="8494683" cy="1625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72255" y="487522"/>
          <a:ext cx="2998123" cy="65003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Intake</a:t>
          </a:r>
        </a:p>
      </dsp:txBody>
      <dsp:txXfrm>
        <a:off x="203987" y="519254"/>
        <a:ext cx="2934659" cy="586566"/>
      </dsp:txXfrm>
    </dsp:sp>
    <dsp:sp modelId="{0BCCCFE2-E591-49B2-862B-3DA86F3B79ED}">
      <dsp:nvSpPr>
        <dsp:cNvPr id="0" name=""/>
        <dsp:cNvSpPr/>
      </dsp:nvSpPr>
      <dsp:spPr>
        <a:xfrm>
          <a:off x="3497810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Execution</a:t>
          </a:r>
        </a:p>
      </dsp:txBody>
      <dsp:txXfrm>
        <a:off x="3529542" y="519254"/>
        <a:ext cx="2934659" cy="586566"/>
      </dsp:txXfrm>
    </dsp:sp>
    <dsp:sp modelId="{45FE5B0D-2F8B-4399-A5CA-96C647D16165}">
      <dsp:nvSpPr>
        <dsp:cNvPr id="0" name=""/>
        <dsp:cNvSpPr/>
      </dsp:nvSpPr>
      <dsp:spPr>
        <a:xfrm>
          <a:off x="6823366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Closure</a:t>
          </a:r>
        </a:p>
      </dsp:txBody>
      <dsp:txXfrm>
        <a:off x="6855098" y="519254"/>
        <a:ext cx="2934659" cy="586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749530" y="0"/>
          <a:ext cx="8494683" cy="1625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72255" y="474456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Intake</a:t>
          </a:r>
        </a:p>
      </dsp:txBody>
      <dsp:txXfrm>
        <a:off x="203987" y="506188"/>
        <a:ext cx="2934659" cy="586566"/>
      </dsp:txXfrm>
    </dsp:sp>
    <dsp:sp modelId="{0BCCCFE2-E591-49B2-862B-3DA86F3B79ED}">
      <dsp:nvSpPr>
        <dsp:cNvPr id="0" name=""/>
        <dsp:cNvSpPr/>
      </dsp:nvSpPr>
      <dsp:spPr>
        <a:xfrm>
          <a:off x="3497810" y="487522"/>
          <a:ext cx="2998123" cy="65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Execution</a:t>
          </a:r>
        </a:p>
      </dsp:txBody>
      <dsp:txXfrm>
        <a:off x="3529542" y="519254"/>
        <a:ext cx="2934659" cy="586566"/>
      </dsp:txXfrm>
    </dsp:sp>
    <dsp:sp modelId="{45FE5B0D-2F8B-4399-A5CA-96C647D16165}">
      <dsp:nvSpPr>
        <dsp:cNvPr id="0" name=""/>
        <dsp:cNvSpPr/>
      </dsp:nvSpPr>
      <dsp:spPr>
        <a:xfrm>
          <a:off x="6823366" y="487522"/>
          <a:ext cx="2998123" cy="65003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Closure</a:t>
          </a:r>
        </a:p>
      </dsp:txBody>
      <dsp:txXfrm>
        <a:off x="6855098" y="519254"/>
        <a:ext cx="2934659" cy="586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D8608-02A9-4AF1-9791-3790E23EDA84}">
      <dsp:nvSpPr>
        <dsp:cNvPr id="0" name=""/>
        <dsp:cNvSpPr/>
      </dsp:nvSpPr>
      <dsp:spPr>
        <a:xfrm>
          <a:off x="749530" y="0"/>
          <a:ext cx="8494683" cy="1625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04F1-BE1F-46AB-BC46-3DDB7DCA8D63}">
      <dsp:nvSpPr>
        <dsp:cNvPr id="0" name=""/>
        <dsp:cNvSpPr/>
      </dsp:nvSpPr>
      <dsp:spPr>
        <a:xfrm>
          <a:off x="172255" y="487522"/>
          <a:ext cx="2998123" cy="65003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Work Intake</a:t>
          </a:r>
        </a:p>
      </dsp:txBody>
      <dsp:txXfrm>
        <a:off x="203987" y="519254"/>
        <a:ext cx="2934659" cy="586566"/>
      </dsp:txXfrm>
    </dsp:sp>
    <dsp:sp modelId="{0BCCCFE2-E591-49B2-862B-3DA86F3B79ED}">
      <dsp:nvSpPr>
        <dsp:cNvPr id="0" name=""/>
        <dsp:cNvSpPr/>
      </dsp:nvSpPr>
      <dsp:spPr>
        <a:xfrm>
          <a:off x="3497810" y="487522"/>
          <a:ext cx="2998123" cy="650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Execution</a:t>
          </a:r>
        </a:p>
      </dsp:txBody>
      <dsp:txXfrm>
        <a:off x="3529542" y="519254"/>
        <a:ext cx="2934659" cy="586566"/>
      </dsp:txXfrm>
    </dsp:sp>
    <dsp:sp modelId="{45FE5B0D-2F8B-4399-A5CA-96C647D16165}">
      <dsp:nvSpPr>
        <dsp:cNvPr id="0" name=""/>
        <dsp:cNvSpPr/>
      </dsp:nvSpPr>
      <dsp:spPr>
        <a:xfrm>
          <a:off x="6823366" y="487522"/>
          <a:ext cx="2998123" cy="650030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Project Closure</a:t>
          </a:r>
        </a:p>
      </dsp:txBody>
      <dsp:txXfrm>
        <a:off x="6855098" y="519254"/>
        <a:ext cx="2934659" cy="58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409" y="0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AA3034F8-A0E9-436A-BCF2-5B39D58A6E91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48" tIns="44874" rIns="89748" bIns="448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86" y="4444685"/>
            <a:ext cx="5561303" cy="3637271"/>
          </a:xfrm>
          <a:prstGeom prst="rect">
            <a:avLst/>
          </a:prstGeom>
        </p:spPr>
        <p:txBody>
          <a:bodyPr vert="horz" lIns="89748" tIns="44874" rIns="89748" bIns="448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803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409" y="8773803"/>
            <a:ext cx="3012114" cy="462272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190F1179-2EB1-4395-9804-DF8EEC2D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2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ABC7A2B7-7A61-40C0-B975-DFD0CEDBE1B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2069" y="6426928"/>
            <a:ext cx="11769634" cy="13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66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7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5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B59AC-3D3C-417B-B031-65D4E4D50F3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A2B7-7A61-40C0-B975-DFD0CEDBE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5" y="281283"/>
            <a:ext cx="777982" cy="48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4987" y="214217"/>
            <a:ext cx="2101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NATIONAL CANCER INSTITUTE</a:t>
            </a:r>
          </a:p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NCIatFrederick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5677" y="874137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56655" y="2333028"/>
            <a:ext cx="5671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NCI at Frederick</a:t>
            </a:r>
            <a:br>
              <a:rPr lang="en-US" sz="2000" b="1" i="1" dirty="0"/>
            </a:br>
            <a:endParaRPr lang="en-US" sz="2000" b="1" i="1" dirty="0"/>
          </a:p>
          <a:p>
            <a:pPr algn="ctr"/>
            <a:r>
              <a:rPr lang="en-US" sz="4400" b="1" dirty="0"/>
              <a:t>IT Governance Program</a:t>
            </a:r>
          </a:p>
        </p:txBody>
      </p:sp>
    </p:spTree>
    <p:extLst>
      <p:ext uri="{BB962C8B-B14F-4D97-AF65-F5344CB8AC3E}">
        <p14:creationId xmlns:p14="http://schemas.microsoft.com/office/powerpoint/2010/main" val="298959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78210"/>
              </p:ext>
            </p:extLst>
          </p:nvPr>
        </p:nvGraphicFramePr>
        <p:xfrm>
          <a:off x="1164043" y="4640685"/>
          <a:ext cx="964133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167">
                  <a:extLst>
                    <a:ext uri="{9D8B030D-6E8A-4147-A177-3AD203B41FA5}">
                      <a16:colId xmlns:a16="http://schemas.microsoft.com/office/drawing/2014/main" val="1618208279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3087613156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1039253019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2273213707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1498865881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3884300176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3895423566"/>
                    </a:ext>
                  </a:extLst>
                </a:gridCol>
                <a:gridCol w="1205167">
                  <a:extLst>
                    <a:ext uri="{9D8B030D-6E8A-4147-A177-3AD203B41FA5}">
                      <a16:colId xmlns:a16="http://schemas.microsoft.com/office/drawing/2014/main" val="3010844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Initiation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Concept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Planning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Requirements Analysis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Development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Test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Implementation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49492"/>
                  </a:ext>
                </a:extLst>
              </a:tr>
            </a:tbl>
          </a:graphicData>
        </a:graphic>
      </p:graphicFrame>
      <p:sp>
        <p:nvSpPr>
          <p:cNvPr id="6" name="Diamond 5"/>
          <p:cNvSpPr/>
          <p:nvPr/>
        </p:nvSpPr>
        <p:spPr>
          <a:xfrm>
            <a:off x="2172379" y="5044424"/>
            <a:ext cx="365760" cy="35269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16554" y="504441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8" name="Diamond 7"/>
          <p:cNvSpPr/>
          <p:nvPr/>
        </p:nvSpPr>
        <p:spPr>
          <a:xfrm>
            <a:off x="3383918" y="5031360"/>
            <a:ext cx="365760" cy="35269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8093" y="503135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0" name="Diamond 9"/>
          <p:cNvSpPr/>
          <p:nvPr/>
        </p:nvSpPr>
        <p:spPr>
          <a:xfrm>
            <a:off x="4582391" y="5031361"/>
            <a:ext cx="365760" cy="35269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6566" y="503135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2" name="Diamond 11"/>
          <p:cNvSpPr/>
          <p:nvPr/>
        </p:nvSpPr>
        <p:spPr>
          <a:xfrm>
            <a:off x="10587463" y="5031356"/>
            <a:ext cx="365760" cy="35269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31638" y="503134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14" name="Diamond 13"/>
          <p:cNvSpPr/>
          <p:nvPr/>
        </p:nvSpPr>
        <p:spPr>
          <a:xfrm>
            <a:off x="7004902" y="5044421"/>
            <a:ext cx="365760" cy="352697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49077" y="504441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409879" y="1343967"/>
          <a:ext cx="11311857" cy="1787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755614" y="5871563"/>
            <a:ext cx="365760" cy="369332"/>
            <a:chOff x="1384663" y="3735970"/>
            <a:chExt cx="365760" cy="369332"/>
          </a:xfrm>
        </p:grpSpPr>
        <p:sp>
          <p:nvSpPr>
            <p:cNvPr id="18" name="Diamond 17"/>
            <p:cNvSpPr/>
            <p:nvPr/>
          </p:nvSpPr>
          <p:spPr>
            <a:xfrm>
              <a:off x="1384663" y="3735977"/>
              <a:ext cx="365760" cy="352697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8838" y="373597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106301" y="5884626"/>
            <a:ext cx="256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Mandatory  Stage Gate Reviews</a:t>
            </a:r>
          </a:p>
          <a:p>
            <a:pPr algn="ctr"/>
            <a:r>
              <a:rPr lang="en-US" sz="1100" i="1" dirty="0">
                <a:solidFill>
                  <a:srgbClr val="FF0000"/>
                </a:solidFill>
              </a:rPr>
              <a:t>(All Projects)</a:t>
            </a:r>
          </a:p>
        </p:txBody>
      </p:sp>
      <p:sp>
        <p:nvSpPr>
          <p:cNvPr id="26" name="Diamond 25"/>
          <p:cNvSpPr/>
          <p:nvPr/>
        </p:nvSpPr>
        <p:spPr>
          <a:xfrm>
            <a:off x="6085323" y="5876194"/>
            <a:ext cx="365760" cy="352697"/>
          </a:xfrm>
          <a:prstGeom prst="diamond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8299" y="5889250"/>
            <a:ext cx="381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Delegated (Non-Mandatory) Stage Gate Reviews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sz="1100" i="1" dirty="0"/>
              <a:t>(May be Combined or Eliminated)</a:t>
            </a:r>
            <a:endParaRPr lang="en-US" sz="1100" b="1" dirty="0"/>
          </a:p>
        </p:txBody>
      </p:sp>
      <p:sp>
        <p:nvSpPr>
          <p:cNvPr id="28" name="Diamond 27"/>
          <p:cNvSpPr/>
          <p:nvPr/>
        </p:nvSpPr>
        <p:spPr>
          <a:xfrm>
            <a:off x="5776276" y="5026611"/>
            <a:ext cx="365760" cy="352697"/>
          </a:xfrm>
          <a:prstGeom prst="diamond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iamond 28"/>
          <p:cNvSpPr/>
          <p:nvPr/>
        </p:nvSpPr>
        <p:spPr>
          <a:xfrm>
            <a:off x="8213564" y="5040471"/>
            <a:ext cx="365760" cy="352697"/>
          </a:xfrm>
          <a:prstGeom prst="diamond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9403300" y="5035854"/>
            <a:ext cx="365760" cy="352697"/>
          </a:xfrm>
          <a:prstGeom prst="diamond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5" y="281283"/>
            <a:ext cx="777982" cy="4840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44987" y="214217"/>
            <a:ext cx="2101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CANCER INSTITUTE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NCIatFrederick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25677" y="793148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7661" y="1278555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84606" y="823233"/>
            <a:ext cx="376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GOVERNANCE OVERVIEW</a:t>
            </a:r>
          </a:p>
        </p:txBody>
      </p:sp>
      <p:sp>
        <p:nvSpPr>
          <p:cNvPr id="62" name="Content Placeholder 8"/>
          <p:cNvSpPr txBox="1">
            <a:spLocks/>
          </p:cNvSpPr>
          <p:nvPr/>
        </p:nvSpPr>
        <p:spPr>
          <a:xfrm>
            <a:off x="1244987" y="2713193"/>
            <a:ext cx="2661237" cy="1073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399463" algn="l"/>
              </a:tabLst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Highlights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diligence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approval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prioritization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lang="en-US" sz="1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Project Process Agreement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Content Placeholder 8"/>
          <p:cNvSpPr txBox="1">
            <a:spLocks/>
          </p:cNvSpPr>
          <p:nvPr/>
        </p:nvSpPr>
        <p:spPr>
          <a:xfrm>
            <a:off x="4562990" y="2726189"/>
            <a:ext cx="3178934" cy="1047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399463" algn="l"/>
              </a:tabLst>
            </a:pPr>
            <a:r>
              <a:rPr lang="en-US" sz="1600" b="1" u="sng" dirty="0">
                <a:solidFill>
                  <a:srgbClr val="0070C0"/>
                </a:solidFill>
              </a:rPr>
              <a:t>Project Execution</a:t>
            </a:r>
            <a:r>
              <a:rPr lang="en-US" sz="1600" b="1" dirty="0">
                <a:solidFill>
                  <a:srgbClr val="0070C0"/>
                </a:solidFill>
              </a:rPr>
              <a:t>:</a:t>
            </a:r>
            <a:endParaRPr lang="en-US" sz="1600" b="1" u="sng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0070C0"/>
                </a:solidFill>
              </a:rPr>
              <a:t>Planning and Requirements Analysis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0070C0"/>
                </a:solidFill>
              </a:rPr>
              <a:t>Design, development, testing and implementation of IT solution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0070C0"/>
                </a:solidFill>
              </a:rPr>
              <a:t>Customer engagement</a:t>
            </a:r>
          </a:p>
        </p:txBody>
      </p:sp>
      <p:sp>
        <p:nvSpPr>
          <p:cNvPr id="64" name="Content Placeholder 8"/>
          <p:cNvSpPr txBox="1">
            <a:spLocks/>
          </p:cNvSpPr>
          <p:nvPr/>
        </p:nvSpPr>
        <p:spPr>
          <a:xfrm>
            <a:off x="8403426" y="2734204"/>
            <a:ext cx="2432761" cy="1066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8399463" algn="l"/>
              </a:tabLst>
            </a:pPr>
            <a:r>
              <a:rPr lang="en-US" sz="1600" b="1" u="sng" dirty="0">
                <a:solidFill>
                  <a:srgbClr val="FFC000"/>
                </a:solidFill>
              </a:rPr>
              <a:t>Project Closure</a:t>
            </a:r>
            <a:r>
              <a:rPr lang="en-US" sz="1600" b="1" dirty="0">
                <a:solidFill>
                  <a:srgbClr val="FFC000"/>
                </a:solidFill>
              </a:rPr>
              <a:t>:</a:t>
            </a:r>
            <a:endParaRPr lang="en-US" sz="1600" b="1" u="sng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FFC000"/>
                </a:solidFill>
              </a:rPr>
              <a:t>Spending closure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FFC000"/>
                </a:solidFill>
              </a:rPr>
              <a:t>Project Completion Report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FFC000"/>
                </a:solidFill>
              </a:rPr>
              <a:t>Operational Assessment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400" dirty="0">
                <a:solidFill>
                  <a:srgbClr val="FFC000"/>
                </a:solidFill>
              </a:rPr>
              <a:t>Disposition (as applicable)</a:t>
            </a:r>
          </a:p>
        </p:txBody>
      </p:sp>
      <p:sp>
        <p:nvSpPr>
          <p:cNvPr id="2" name="Left Brace 1"/>
          <p:cNvSpPr/>
          <p:nvPr/>
        </p:nvSpPr>
        <p:spPr>
          <a:xfrm rot="5400000">
            <a:off x="2153537" y="3243205"/>
            <a:ext cx="411059" cy="2284547"/>
          </a:xfrm>
          <a:prstGeom prst="leftBrace">
            <a:avLst>
              <a:gd name="adj1" fmla="val 0"/>
              <a:gd name="adj2" fmla="val 47925"/>
            </a:avLst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5400000">
            <a:off x="6617115" y="1089229"/>
            <a:ext cx="494649" cy="6542469"/>
          </a:xfrm>
          <a:prstGeom prst="leftBrace">
            <a:avLst>
              <a:gd name="adj1" fmla="val 0"/>
              <a:gd name="adj2" fmla="val 50000"/>
            </a:avLst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 rot="5400000">
            <a:off x="10281464" y="4069450"/>
            <a:ext cx="484412" cy="592264"/>
          </a:xfrm>
          <a:prstGeom prst="leftBrace">
            <a:avLst>
              <a:gd name="adj1" fmla="val 0"/>
              <a:gd name="adj2" fmla="val 47925"/>
            </a:avLst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Uploaded By : ocal Date : 06/26/2012 License Type: Public Domai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977">
            <a:off x="6533942" y="3275448"/>
            <a:ext cx="1909867" cy="101396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 rot="19652894">
            <a:off x="6572783" y="3394733"/>
            <a:ext cx="160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Process can be customized to accommodate Agile projects!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  <p:pic>
        <p:nvPicPr>
          <p:cNvPr id="44" name="Picture 43" descr="Uploaded By : ocal Date : 06/26/2012 License Type: Public Domai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977">
            <a:off x="469506" y="5389304"/>
            <a:ext cx="1909867" cy="101396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 rot="19652894">
            <a:off x="508347" y="5416256"/>
            <a:ext cx="160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“Delegated” Stage Gate Reviews can be combined and additional reviews may be added!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473"/>
            <a:ext cx="10515600" cy="743239"/>
          </a:xfrm>
        </p:spPr>
        <p:txBody>
          <a:bodyPr/>
          <a:lstStyle/>
          <a:p>
            <a:r>
              <a:rPr lang="en-US" b="1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728" y="1114429"/>
            <a:ext cx="10515600" cy="54618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u="sng" dirty="0"/>
              <a:t>Project</a:t>
            </a:r>
            <a:br>
              <a:rPr lang="en-US" sz="2000" b="1" dirty="0"/>
            </a:br>
            <a:r>
              <a:rPr lang="en-US" sz="2000" dirty="0"/>
              <a:t>A temporary endeavor to complete a specific deliverable. Projects have:</a:t>
            </a:r>
          </a:p>
          <a:p>
            <a:pPr marL="969963" lvl="1">
              <a:spcBef>
                <a:spcPts val="300"/>
              </a:spcBef>
            </a:pPr>
            <a:r>
              <a:rPr lang="en-US" sz="1800" dirty="0"/>
              <a:t>A specific start and end date</a:t>
            </a:r>
          </a:p>
          <a:p>
            <a:pPr marL="969963" lvl="1">
              <a:spcBef>
                <a:spcPts val="300"/>
              </a:spcBef>
            </a:pPr>
            <a:r>
              <a:rPr lang="en-US" sz="1800" dirty="0"/>
              <a:t>Specific objectives</a:t>
            </a:r>
          </a:p>
          <a:p>
            <a:pPr marL="969963" lvl="1">
              <a:spcBef>
                <a:spcPts val="300"/>
              </a:spcBef>
            </a:pPr>
            <a:r>
              <a:rPr lang="en-US" sz="1800" dirty="0"/>
              <a:t>Resources assigned to perform the Project’s work</a:t>
            </a:r>
          </a:p>
          <a:p>
            <a:pPr marL="969963" lvl="1">
              <a:spcBef>
                <a:spcPts val="300"/>
              </a:spcBef>
            </a:pPr>
            <a:r>
              <a:rPr lang="en-US" sz="1800" dirty="0"/>
              <a:t>A Project Manager who has overall responsibility for the Project</a:t>
            </a:r>
            <a:endParaRPr lang="en-US" sz="1600" dirty="0"/>
          </a:p>
          <a:p>
            <a:pPr marL="230188" indent="0">
              <a:lnSpc>
                <a:spcPct val="100000"/>
              </a:lnSpc>
              <a:buNone/>
            </a:pPr>
            <a:r>
              <a:rPr lang="en-US" sz="2000" dirty="0"/>
              <a:t>The end is reached when:</a:t>
            </a:r>
          </a:p>
          <a:p>
            <a:pPr marL="969963" lvl="1" indent="-285750">
              <a:spcBef>
                <a:spcPts val="300"/>
              </a:spcBef>
              <a:tabLst>
                <a:tab pos="684213" algn="l"/>
              </a:tabLst>
            </a:pPr>
            <a:r>
              <a:rPr lang="en-US" sz="1800" dirty="0"/>
              <a:t>The project’s objectives have been achieved.</a:t>
            </a:r>
          </a:p>
          <a:p>
            <a:pPr marL="969963" lvl="1" indent="-285750">
              <a:spcBef>
                <a:spcPts val="300"/>
              </a:spcBef>
              <a:tabLst>
                <a:tab pos="684213" algn="l"/>
              </a:tabLst>
            </a:pPr>
            <a:r>
              <a:rPr lang="en-US" sz="1800" dirty="0"/>
              <a:t>The project is terminated because its objectives will not or cannot be met.</a:t>
            </a:r>
          </a:p>
          <a:p>
            <a:pPr marL="969963" lvl="1" indent="-285750">
              <a:spcBef>
                <a:spcPts val="300"/>
              </a:spcBef>
              <a:tabLst>
                <a:tab pos="684213" algn="l"/>
              </a:tabLst>
            </a:pPr>
            <a:r>
              <a:rPr lang="en-US" sz="1800" dirty="0"/>
              <a:t>The need for the project no longer exists.</a:t>
            </a:r>
            <a:br>
              <a:rPr lang="en-US" sz="1800" dirty="0"/>
            </a:br>
            <a:endParaRPr lang="en-US" sz="1800" dirty="0"/>
          </a:p>
          <a:p>
            <a:pPr marL="230188" indent="-230188">
              <a:tabLst>
                <a:tab pos="1376363" algn="l"/>
              </a:tabLst>
            </a:pPr>
            <a:r>
              <a:rPr lang="en-US" sz="2000" b="1" u="sng" dirty="0"/>
              <a:t>Service</a:t>
            </a:r>
            <a:r>
              <a:rPr lang="en-US" sz="2000" b="1" dirty="0"/>
              <a:t>:</a:t>
            </a:r>
            <a:r>
              <a:rPr lang="en-US" sz="2000" dirty="0"/>
              <a:t>  	a set of activities organized and structured in processes and supporting procedures.</a:t>
            </a:r>
            <a:br>
              <a:rPr lang="en-US" sz="2000" dirty="0"/>
            </a:br>
            <a:r>
              <a:rPr lang="en-US" sz="2000" dirty="0"/>
              <a:t>	Services are performed to plan, deliver, operate, and control support to customers.</a:t>
            </a:r>
          </a:p>
          <a:p>
            <a:pPr marL="2919413" indent="-1543050">
              <a:buNone/>
              <a:tabLst>
                <a:tab pos="4119563" algn="l"/>
              </a:tabLst>
            </a:pPr>
            <a:r>
              <a:rPr lang="en-US" sz="1800" u="sng" dirty="0"/>
              <a:t>Operations</a:t>
            </a:r>
            <a:r>
              <a:rPr lang="en-US" sz="1800" dirty="0"/>
              <a:t>:</a:t>
            </a:r>
            <a:r>
              <a:rPr lang="en-US" sz="1800" b="1" dirty="0"/>
              <a:t>	</a:t>
            </a:r>
            <a:r>
              <a:rPr lang="en-US" sz="1800" dirty="0"/>
              <a:t>the processes and services responsible for the smooth functioning of the infrastructure and operational environments—including the network infrastructure; compute; storage; end user devices; IT service management.</a:t>
            </a:r>
          </a:p>
          <a:p>
            <a:pPr marL="230188" indent="-230188">
              <a:tabLst>
                <a:tab pos="230188" algn="l"/>
              </a:tabLst>
            </a:pPr>
            <a:r>
              <a:rPr lang="en-US" sz="2000" b="1" u="sng" dirty="0"/>
              <a:t>Program</a:t>
            </a:r>
            <a:r>
              <a:rPr lang="en-US" sz="2000" b="1" dirty="0"/>
              <a:t>:</a:t>
            </a:r>
            <a:r>
              <a:rPr lang="en-US" sz="2000" dirty="0"/>
              <a:t>  a group of related projects and services managed in a coordinated way.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Uploaded By : ocal Date : 06/26/2012 License Type: Public Domain">
            <a:extLst>
              <a:ext uri="{FF2B5EF4-FFF2-40B4-BE49-F238E27FC236}">
                <a16:creationId xmlns:a16="http://schemas.microsoft.com/office/drawing/2014/main" id="{814497DA-ADCF-4811-BF9A-9665A5663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977">
            <a:off x="9317842" y="607446"/>
            <a:ext cx="1909867" cy="1013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C6C167-F274-499D-B9C4-F046FA3EC535}"/>
              </a:ext>
            </a:extLst>
          </p:cNvPr>
          <p:cNvSpPr txBox="1"/>
          <p:nvPr/>
        </p:nvSpPr>
        <p:spPr>
          <a:xfrm rot="19652894">
            <a:off x="9356683" y="819064"/>
            <a:ext cx="160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Additional Definitions, Acronyms and Terms, on website</a:t>
            </a:r>
            <a:endParaRPr lang="en-US" sz="1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2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33" y="307136"/>
            <a:ext cx="4888345" cy="6231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Teams and Board(s)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: 14 Points 4"/>
          <p:cNvSpPr/>
          <p:nvPr/>
        </p:nvSpPr>
        <p:spPr>
          <a:xfrm>
            <a:off x="831226" y="1212401"/>
            <a:ext cx="1237473" cy="11495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27606">
            <a:off x="960346" y="167484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</a:p>
        </p:txBody>
      </p:sp>
      <p:sp>
        <p:nvSpPr>
          <p:cNvPr id="7" name="Explosion: 14 Points 6"/>
          <p:cNvSpPr/>
          <p:nvPr/>
        </p:nvSpPr>
        <p:spPr>
          <a:xfrm>
            <a:off x="350979" y="2644037"/>
            <a:ext cx="1237473" cy="11495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327606">
            <a:off x="480099" y="310647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13" y="1212401"/>
            <a:ext cx="6971396" cy="5432158"/>
          </a:xfrm>
          <a:prstGeom prst="rect">
            <a:avLst/>
          </a:prstGeom>
        </p:spPr>
      </p:pic>
      <p:sp>
        <p:nvSpPr>
          <p:cNvPr id="24" name="Content Placeholder 8"/>
          <p:cNvSpPr>
            <a:spLocks noGrp="1"/>
          </p:cNvSpPr>
          <p:nvPr>
            <p:ph idx="1"/>
          </p:nvPr>
        </p:nvSpPr>
        <p:spPr>
          <a:xfrm>
            <a:off x="7080069" y="1752136"/>
            <a:ext cx="5032640" cy="4934989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858838" algn="l"/>
              </a:tabLst>
            </a:pPr>
            <a:r>
              <a:rPr lang="en-US" b="1" u="sng" dirty="0"/>
              <a:t>All Projects</a:t>
            </a:r>
          </a:p>
          <a:p>
            <a:pPr>
              <a:tabLst>
                <a:tab pos="858838" algn="l"/>
              </a:tabLst>
            </a:pPr>
            <a:r>
              <a:rPr lang="en-US" dirty="0"/>
              <a:t>Integrated Project Team (IPT)</a:t>
            </a:r>
          </a:p>
          <a:p>
            <a:pPr>
              <a:tabLst>
                <a:tab pos="858838" algn="l"/>
              </a:tabLst>
            </a:pPr>
            <a:r>
              <a:rPr lang="en-US" dirty="0"/>
              <a:t>Technical Review Team (TRT)</a:t>
            </a:r>
          </a:p>
          <a:p>
            <a:pPr>
              <a:tabLst>
                <a:tab pos="858838" algn="l"/>
              </a:tabLst>
            </a:pPr>
            <a:r>
              <a:rPr lang="en-US" dirty="0"/>
              <a:t>Frederick IT Governance Board (FITGB)</a:t>
            </a:r>
          </a:p>
          <a:p>
            <a:pPr marL="0" indent="0">
              <a:buNone/>
              <a:tabLst>
                <a:tab pos="858838" algn="l"/>
              </a:tabLst>
            </a:pPr>
            <a:endParaRPr lang="en-US" dirty="0"/>
          </a:p>
          <a:p>
            <a:pPr marL="0" indent="0">
              <a:buNone/>
              <a:tabLst>
                <a:tab pos="858838" algn="l"/>
              </a:tabLst>
            </a:pPr>
            <a:endParaRPr lang="en-US" dirty="0"/>
          </a:p>
          <a:p>
            <a:pPr marL="0" indent="0" algn="ctr">
              <a:buNone/>
              <a:tabLst>
                <a:tab pos="858838" algn="l"/>
              </a:tabLst>
            </a:pPr>
            <a:r>
              <a:rPr lang="en-US" sz="2400" b="1" u="sng" dirty="0"/>
              <a:t>Large Projects</a:t>
            </a:r>
          </a:p>
          <a:p>
            <a:pPr marL="0" indent="0" algn="ctr">
              <a:buNone/>
              <a:tabLst>
                <a:tab pos="8399463" algn="l"/>
              </a:tabLst>
            </a:pPr>
            <a:r>
              <a:rPr lang="en-US" sz="2400" dirty="0"/>
              <a:t>May also include other boards, depending on project cost (e.g., ITIRB).</a:t>
            </a:r>
          </a:p>
        </p:txBody>
      </p:sp>
    </p:spTree>
    <p:extLst>
      <p:ext uri="{BB962C8B-B14F-4D97-AF65-F5344CB8AC3E}">
        <p14:creationId xmlns:p14="http://schemas.microsoft.com/office/powerpoint/2010/main" val="180273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56" y="365121"/>
            <a:ext cx="4888345" cy="6231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Teams and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244" y="1256198"/>
            <a:ext cx="10515600" cy="332868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u="sng" dirty="0"/>
              <a:t>Integrated Project Team</a:t>
            </a:r>
            <a:r>
              <a:rPr lang="en-US" sz="2400" b="1" dirty="0"/>
              <a:t> (IPT)</a:t>
            </a:r>
            <a:br>
              <a:rPr lang="en-US" sz="2400" b="1" dirty="0"/>
            </a:br>
            <a:r>
              <a:rPr lang="en-US" sz="2400" dirty="0"/>
              <a:t>Staff from appropriate subject matter areas—e.g., Systems Engineering, Security, Software Engineering, Project Management, etc.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overall project level responsibility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a (large) project may have multiple IPTs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engages the customer throughout project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develops EPLC artifacts (entire lifecycle in mind)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seeks guidance and assistance outside of the IPT as needed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US" sz="2000" dirty="0"/>
              <a:t>positions the project for successful outcomes in stage gate reviews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0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56" y="365121"/>
            <a:ext cx="6307882" cy="6231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Teams and Boards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399" y="1359230"/>
            <a:ext cx="10515600" cy="3936617"/>
          </a:xfrm>
        </p:spPr>
        <p:txBody>
          <a:bodyPr>
            <a:noAutofit/>
          </a:bodyPr>
          <a:lstStyle/>
          <a:p>
            <a:r>
              <a:rPr lang="en-US" sz="2400" b="1" u="sng" dirty="0"/>
              <a:t>Technical Review Team</a:t>
            </a:r>
            <a:r>
              <a:rPr lang="en-US" sz="2400" b="1" dirty="0"/>
              <a:t> (TRT)</a:t>
            </a:r>
            <a:br>
              <a:rPr lang="en-US" sz="2400" dirty="0"/>
            </a:br>
            <a:r>
              <a:rPr lang="en-US" sz="2400" dirty="0"/>
              <a:t>Representation from “core” subject matter areas—e.g., Systems Engineering, Security, Software Engineering, Project Management—and other areas (e.g., business, finance, scientific, administration)—based on project needs.</a:t>
            </a:r>
            <a:br>
              <a:rPr lang="en-US" sz="2400" dirty="0"/>
            </a:br>
            <a:endParaRPr lang="en-US" sz="2400" b="1" i="1" dirty="0"/>
          </a:p>
          <a:p>
            <a:pPr lvl="1"/>
            <a:r>
              <a:rPr lang="en-US" sz="2000" dirty="0"/>
              <a:t>reviews EPLC artifacts and other project-related documents</a:t>
            </a:r>
          </a:p>
          <a:p>
            <a:pPr lvl="1"/>
            <a:r>
              <a:rPr lang="en-US" sz="2000" dirty="0"/>
              <a:t>conducts non-mandatory stage gate reviews</a:t>
            </a:r>
          </a:p>
          <a:p>
            <a:pPr lvl="1"/>
            <a:r>
              <a:rPr lang="en-US" sz="2000" dirty="0"/>
              <a:t>collaborates and supports IPT through quality assurance, independent assessment and review.</a:t>
            </a:r>
            <a:br>
              <a:rPr lang="en-US" sz="1800" dirty="0"/>
            </a:br>
            <a:endParaRPr lang="en-US" sz="1800" dirty="0"/>
          </a:p>
          <a:p>
            <a:pPr marL="684213" indent="0">
              <a:spcBef>
                <a:spcPts val="300"/>
              </a:spcBef>
              <a:buNone/>
            </a:pPr>
            <a:r>
              <a:rPr lang="en-US" sz="2400" b="1" i="1" dirty="0"/>
              <a:t>Members cannot also be on the project’s IPT.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: 14 Points 4"/>
          <p:cNvSpPr/>
          <p:nvPr/>
        </p:nvSpPr>
        <p:spPr>
          <a:xfrm>
            <a:off x="265643" y="4146316"/>
            <a:ext cx="1237473" cy="11495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27606">
            <a:off x="487123" y="459028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28653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56" y="365121"/>
            <a:ext cx="6384635" cy="6231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Teams and Boards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527" y="1271931"/>
            <a:ext cx="10515600" cy="468552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b="1" u="sng" dirty="0"/>
              <a:t>Frederick IT Governance Board</a:t>
            </a:r>
            <a:r>
              <a:rPr lang="en-US" sz="2400" b="1" dirty="0"/>
              <a:t> (FITGB)</a:t>
            </a:r>
            <a:br>
              <a:rPr lang="en-US" sz="2400" dirty="0"/>
            </a:br>
            <a:r>
              <a:rPr lang="en-US" sz="2400" dirty="0"/>
              <a:t>Static core includes executive-level leaders from OSO, MOSB and LBR.  Other members as needed—e.g., government IC, NCI DOC, MOSB, LBR, additional OSO staff.</a:t>
            </a:r>
          </a:p>
          <a:p>
            <a:pPr lvl="1"/>
            <a:r>
              <a:rPr lang="en-US" sz="2000" dirty="0"/>
              <a:t>provides leadership to the governance process</a:t>
            </a:r>
          </a:p>
          <a:p>
            <a:pPr lvl="1"/>
            <a:r>
              <a:rPr lang="en-US" sz="2000" dirty="0"/>
              <a:t>reviews recommendations from TRT</a:t>
            </a:r>
          </a:p>
          <a:p>
            <a:pPr lvl="1"/>
            <a:r>
              <a:rPr lang="en-US" sz="2000" dirty="0"/>
              <a:t>conducts mandatory stage gate reviews</a:t>
            </a:r>
          </a:p>
          <a:p>
            <a:pPr lvl="1"/>
            <a:r>
              <a:rPr lang="en-US" sz="2000" dirty="0"/>
              <a:t>recommends action</a:t>
            </a:r>
          </a:p>
          <a:p>
            <a:pPr lvl="1"/>
            <a:r>
              <a:rPr lang="en-US" sz="2000" dirty="0"/>
              <a:t>manages the NCI at Frederick IT portfolio </a:t>
            </a:r>
          </a:p>
          <a:p>
            <a:pPr lvl="1"/>
            <a:r>
              <a:rPr lang="en-US" sz="2000" dirty="0"/>
              <a:t>sets priorities</a:t>
            </a:r>
          </a:p>
          <a:p>
            <a:pPr marL="1662113" lvl="1" indent="0">
              <a:buNone/>
            </a:pPr>
            <a:br>
              <a:rPr lang="en-US" sz="1800" dirty="0"/>
            </a:br>
            <a:r>
              <a:rPr lang="en-US" sz="2000" b="1" dirty="0"/>
              <a:t>- Direct Responsibility To The OSO Director And MOSB Director</a:t>
            </a:r>
          </a:p>
          <a:p>
            <a:pPr marL="1662113" lvl="1" indent="0">
              <a:buNone/>
            </a:pPr>
            <a:r>
              <a:rPr lang="en-US" sz="2000" b="1" dirty="0"/>
              <a:t>- Dotted Line Responsibility To NCI CIO</a:t>
            </a:r>
          </a:p>
          <a:p>
            <a:pPr lvl="1"/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: 14 Points 4"/>
          <p:cNvSpPr/>
          <p:nvPr/>
        </p:nvSpPr>
        <p:spPr>
          <a:xfrm>
            <a:off x="408801" y="1261584"/>
            <a:ext cx="1237473" cy="11495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327606">
            <a:off x="537921" y="172402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46431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2" y="1436509"/>
            <a:ext cx="10515600" cy="504741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8399463" algn="l"/>
              </a:tabLst>
            </a:pPr>
            <a:r>
              <a:rPr lang="en-US" b="1" i="1" dirty="0"/>
              <a:t>Who or which projects must use IT Governance process?</a:t>
            </a:r>
            <a:endParaRPr lang="en-US" dirty="0"/>
          </a:p>
          <a:p>
            <a:pPr marL="914400">
              <a:tabLst>
                <a:tab pos="914400" algn="l"/>
                <a:tab pos="8399463" algn="l"/>
              </a:tabLst>
            </a:pPr>
            <a:r>
              <a:rPr lang="en-US" dirty="0"/>
              <a:t>Frederick–managed IT Projects</a:t>
            </a:r>
            <a:br>
              <a:rPr lang="en-US" dirty="0"/>
            </a:br>
            <a:endParaRPr lang="en-US" dirty="0"/>
          </a:p>
          <a:p>
            <a:pPr marL="914400">
              <a:tabLst>
                <a:tab pos="914400" algn="l"/>
                <a:tab pos="8399463" algn="l"/>
              </a:tabLst>
            </a:pPr>
            <a:r>
              <a:rPr lang="en-US" dirty="0"/>
              <a:t>All projects will initiate through IT governance process</a:t>
            </a:r>
          </a:p>
          <a:p>
            <a:pPr marL="1652588" lvl="1">
              <a:tabLst>
                <a:tab pos="1652588" algn="l"/>
                <a:tab pos="8399463" algn="l"/>
              </a:tabLst>
            </a:pPr>
            <a:r>
              <a:rPr lang="en-US" dirty="0"/>
              <a:t>Due Diligence</a:t>
            </a:r>
          </a:p>
          <a:p>
            <a:pPr marL="1652588" lvl="1">
              <a:tabLst>
                <a:tab pos="1652588" algn="l"/>
                <a:tab pos="8399463" algn="l"/>
              </a:tabLst>
            </a:pPr>
            <a:r>
              <a:rPr lang="en-US" dirty="0"/>
              <a:t>Approval</a:t>
            </a:r>
          </a:p>
          <a:p>
            <a:pPr marL="1652588" lvl="1">
              <a:tabLst>
                <a:tab pos="1652588" algn="l"/>
                <a:tab pos="8399463" algn="l"/>
              </a:tabLst>
            </a:pPr>
            <a:r>
              <a:rPr lang="en-US" dirty="0"/>
              <a:t>Initiation through Planning Stages</a:t>
            </a:r>
            <a:br>
              <a:rPr lang="en-US" dirty="0"/>
            </a:br>
            <a:endParaRPr lang="en-US" dirty="0"/>
          </a:p>
          <a:p>
            <a:pPr marL="914400">
              <a:tabLst>
                <a:tab pos="914400" algn="l"/>
                <a:tab pos="8399463" algn="l"/>
              </a:tabLst>
            </a:pPr>
            <a:r>
              <a:rPr lang="en-US" dirty="0"/>
              <a:t>Additional governance will apply to larger projects:</a:t>
            </a:r>
          </a:p>
          <a:p>
            <a:pPr marL="1652588" lvl="1">
              <a:tabLst>
                <a:tab pos="1652588" algn="l"/>
                <a:tab pos="6115050" algn="l"/>
              </a:tabLst>
            </a:pPr>
            <a:r>
              <a:rPr lang="en-US" dirty="0"/>
              <a:t>Less than $1M:	FITGB</a:t>
            </a:r>
          </a:p>
          <a:p>
            <a:pPr marL="1652588" lvl="1">
              <a:tabLst>
                <a:tab pos="1652588" algn="l"/>
                <a:tab pos="6115050" algn="l"/>
              </a:tabLst>
            </a:pPr>
            <a:r>
              <a:rPr lang="en-US" dirty="0"/>
              <a:t>Between $1M and $10M:	ITIRB, NCI Investment Board</a:t>
            </a:r>
          </a:p>
          <a:p>
            <a:pPr marL="1652588" lvl="1">
              <a:tabLst>
                <a:tab pos="1652588" algn="l"/>
                <a:tab pos="6115050" algn="l"/>
              </a:tabLst>
            </a:pPr>
            <a:r>
              <a:rPr lang="en-US" dirty="0"/>
              <a:t>Between $10M and $20M:	NIH</a:t>
            </a:r>
          </a:p>
          <a:p>
            <a:pPr marL="1652588" lvl="1">
              <a:tabLst>
                <a:tab pos="1652588" algn="l"/>
                <a:tab pos="6115050" algn="l"/>
              </a:tabLst>
            </a:pPr>
            <a:r>
              <a:rPr lang="en-US" dirty="0"/>
              <a:t>Over $20M:	HHS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16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611864" y="249719"/>
            <a:ext cx="11210022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Projects to Which IT Governance Applies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Uploaded By : ocal Date : 06/26/2012 License Type: Public Doma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977">
            <a:off x="8965953" y="2613899"/>
            <a:ext cx="3070319" cy="1482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652894">
            <a:off x="9033235" y="2880802"/>
            <a:ext cx="2623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Applicability of artifacts and stage gate reviews will be determined during “Concept” stage.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10792010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 Overview:  NCI-Frederick IT Governance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0633793"/>
              </p:ext>
            </p:extLst>
          </p:nvPr>
        </p:nvGraphicFramePr>
        <p:xfrm>
          <a:off x="271414" y="2825562"/>
          <a:ext cx="9993745" cy="16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EL SÁBADO, 13 DE JUNIO, SE REALIZARÁ LA FIESTA FIN DE CURSO Y ESTE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94" y="1424473"/>
            <a:ext cx="2144700" cy="1608525"/>
          </a:xfrm>
          <a:prstGeom prst="rect">
            <a:avLst/>
          </a:prstGeom>
        </p:spPr>
      </p:pic>
      <p:pic>
        <p:nvPicPr>
          <p:cNvPr id="6" name="Picture 5" descr="FRAMEWORK FOR THE CONVERGENCE TO TEACHING AND LEARNING: RE-SHAPING THE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95" y="1383158"/>
            <a:ext cx="1826844" cy="1826844"/>
          </a:xfrm>
          <a:prstGeom prst="rect">
            <a:avLst/>
          </a:prstGeom>
        </p:spPr>
      </p:pic>
      <p:pic>
        <p:nvPicPr>
          <p:cNvPr id="8" name="Picture 7" descr="File:Oxygen15.04.1-flag-blu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222" y="4346222"/>
            <a:ext cx="1035469" cy="1035469"/>
          </a:xfrm>
          <a:prstGeom prst="rect">
            <a:avLst/>
          </a:prstGeom>
        </p:spPr>
      </p:pic>
      <p:pic>
        <p:nvPicPr>
          <p:cNvPr id="12" name="Picture 11" descr="File:Oxygen15.04.1-flag-blu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02" y="4381048"/>
            <a:ext cx="1035469" cy="1035469"/>
          </a:xfrm>
          <a:prstGeom prst="rect">
            <a:avLst/>
          </a:prstGeom>
        </p:spPr>
      </p:pic>
      <p:sp>
        <p:nvSpPr>
          <p:cNvPr id="13" name="Content Placeholder 8"/>
          <p:cNvSpPr txBox="1">
            <a:spLocks/>
          </p:cNvSpPr>
          <p:nvPr/>
        </p:nvSpPr>
        <p:spPr>
          <a:xfrm>
            <a:off x="2496065" y="5302847"/>
            <a:ext cx="2625552" cy="893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399463" algn="l"/>
              </a:tabLst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Approved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Team Assigned</a:t>
            </a: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6070941" y="5298490"/>
            <a:ext cx="2625552" cy="1038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399463" algn="l"/>
              </a:tabLst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Solution Implemented, Tested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Released for use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5349" y="3638099"/>
            <a:ext cx="0" cy="812538"/>
          </a:xfrm>
          <a:prstGeom prst="line">
            <a:avLst/>
          </a:prstGeom>
          <a:ln w="12700" cap="rnd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05904" y="3699058"/>
            <a:ext cx="0" cy="812538"/>
          </a:xfrm>
          <a:prstGeom prst="line">
            <a:avLst/>
          </a:prstGeom>
          <a:ln w="12700" cap="rnd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19" y="1849614"/>
            <a:ext cx="1296489" cy="1159580"/>
          </a:xfrm>
          <a:prstGeom prst="rect">
            <a:avLst/>
          </a:prstGeom>
        </p:spPr>
      </p:pic>
      <p:pic>
        <p:nvPicPr>
          <p:cNvPr id="14" name="Picture 13" descr="File:Oxygen15.04.1-flag-blue.svg - Wikimedia Common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91" y="4389755"/>
            <a:ext cx="1035469" cy="103546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088893" y="3707765"/>
            <a:ext cx="0" cy="812538"/>
          </a:xfrm>
          <a:prstGeom prst="line">
            <a:avLst/>
          </a:prstGeom>
          <a:ln w="12700" cap="rnd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8"/>
          <p:cNvSpPr txBox="1">
            <a:spLocks/>
          </p:cNvSpPr>
          <p:nvPr/>
        </p:nvSpPr>
        <p:spPr>
          <a:xfrm>
            <a:off x="9136366" y="5294135"/>
            <a:ext cx="2625552" cy="1042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399463" algn="l"/>
              </a:tabLst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Milestones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Team Released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lang="en-US" sz="1600" i="1" noProof="0" dirty="0">
                <a:latin typeface="Calibri" panose="020F0502020204030204"/>
              </a:rPr>
              <a:t>Legacy Solution(s) Retired, </a:t>
            </a:r>
            <a:r>
              <a:rPr lang="en-US" sz="1600" i="1" dirty="0">
                <a:latin typeface="Calibri" panose="020F0502020204030204"/>
              </a:rPr>
              <a:t>as applicable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32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0" y="6408602"/>
            <a:ext cx="1001937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9723627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 Overview:  Work Intake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5071296"/>
              </p:ext>
            </p:extLst>
          </p:nvPr>
        </p:nvGraphicFramePr>
        <p:xfrm>
          <a:off x="1015997" y="996759"/>
          <a:ext cx="9993745" cy="16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Content Placeholder 8"/>
          <p:cNvSpPr txBox="1">
            <a:spLocks/>
          </p:cNvSpPr>
          <p:nvPr/>
        </p:nvSpPr>
        <p:spPr>
          <a:xfrm>
            <a:off x="1569422" y="3092016"/>
            <a:ext cx="2677541" cy="1274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399463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Highlights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diligence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approval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prioritization</a:t>
            </a:r>
          </a:p>
        </p:txBody>
      </p:sp>
      <p:sp>
        <p:nvSpPr>
          <p:cNvPr id="48" name="Oval 47"/>
          <p:cNvSpPr/>
          <p:nvPr/>
        </p:nvSpPr>
        <p:spPr>
          <a:xfrm>
            <a:off x="977488" y="1073304"/>
            <a:ext cx="3462016" cy="150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3880722"/>
              </p:ext>
            </p:extLst>
          </p:nvPr>
        </p:nvGraphicFramePr>
        <p:xfrm>
          <a:off x="3829906" y="2285709"/>
          <a:ext cx="6110650" cy="394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9" name="Content Placeholder 8"/>
          <p:cNvSpPr txBox="1">
            <a:spLocks/>
          </p:cNvSpPr>
          <p:nvPr/>
        </p:nvSpPr>
        <p:spPr>
          <a:xfrm>
            <a:off x="8815334" y="3139314"/>
            <a:ext cx="2956253" cy="1159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lang="en-US" sz="1800" i="1" u="sng" noProof="0" dirty="0">
                <a:latin typeface="Calibri" panose="020F0502020204030204"/>
              </a:rPr>
              <a:t>Input Received From</a:t>
            </a:r>
            <a:r>
              <a:rPr lang="en-US" sz="1800" i="1" noProof="0" dirty="0">
                <a:latin typeface="Calibri" panose="020F0502020204030204"/>
              </a:rPr>
              <a:t>?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800" i="1" dirty="0">
                <a:latin typeface="Calibri" panose="020F0502020204030204"/>
              </a:rPr>
              <a:t>Business Units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kumimoji="0" lang="en-US" sz="1800" b="0" i="1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Audit-Driven Project Needs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800" i="1" dirty="0">
                <a:latin typeface="Calibri" panose="020F0502020204030204"/>
              </a:rPr>
              <a:t>“Mandates”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lang="en-US" sz="1800" i="1" dirty="0">
                <a:latin typeface="Calibri" panose="020F0502020204030204"/>
              </a:rPr>
              <a:t>et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0" name="Content Placeholder 8"/>
          <p:cNvSpPr txBox="1">
            <a:spLocks/>
          </p:cNvSpPr>
          <p:nvPr/>
        </p:nvSpPr>
        <p:spPr>
          <a:xfrm>
            <a:off x="8810078" y="5393778"/>
            <a:ext cx="2763613" cy="649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lang="en-US" sz="1800" i="1" u="sng" noProof="0" dirty="0">
                <a:latin typeface="Calibri" panose="020F0502020204030204"/>
              </a:rPr>
              <a:t>Projects Approved By Who</a:t>
            </a:r>
            <a:r>
              <a:rPr lang="en-US" sz="1800" i="1" noProof="0" dirty="0">
                <a:latin typeface="Calibri" panose="020F0502020204030204"/>
              </a:rPr>
              <a:t>?</a:t>
            </a:r>
          </a:p>
          <a:p>
            <a:pPr>
              <a:spcBef>
                <a:spcPts val="0"/>
              </a:spcBef>
              <a:tabLst>
                <a:tab pos="8399463" algn="l"/>
              </a:tabLst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FITGB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130" y="2161273"/>
            <a:ext cx="128027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0" y="6408602"/>
            <a:ext cx="1001937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9723627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 Overview:  Work Intake (cont’d)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/>
          </p:nvPr>
        </p:nvGraphicFramePr>
        <p:xfrm>
          <a:off x="1015997" y="996759"/>
          <a:ext cx="9993745" cy="16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Content Placeholder 8"/>
          <p:cNvSpPr txBox="1">
            <a:spLocks/>
          </p:cNvSpPr>
          <p:nvPr/>
        </p:nvSpPr>
        <p:spPr>
          <a:xfrm>
            <a:off x="3420416" y="3898956"/>
            <a:ext cx="5292238" cy="2468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  <a:tabLst>
                <a:tab pos="8399463" algn="l"/>
              </a:tabLst>
            </a:pPr>
            <a:r>
              <a:rPr lang="en-US" sz="2000" b="1" u="sng" dirty="0">
                <a:latin typeface="Calibri" panose="020F0502020204030204"/>
              </a:rPr>
              <a:t>Key Documents</a:t>
            </a:r>
            <a:endParaRPr lang="en-US" sz="2000" b="1" dirty="0">
              <a:latin typeface="Calibri" panose="020F0502020204030204"/>
            </a:endParaRPr>
          </a:p>
          <a:p>
            <a:pPr marL="461963">
              <a:spcBef>
                <a:spcPts val="600"/>
              </a:spcBef>
              <a:spcAft>
                <a:spcPts val="600"/>
              </a:spcAft>
              <a:tabLst>
                <a:tab pos="8399463" algn="l"/>
              </a:tabLst>
            </a:pPr>
            <a:r>
              <a:rPr lang="en-US" sz="2000" dirty="0"/>
              <a:t>Business Needs Statement or Business Case (EPLC Artifact)</a:t>
            </a:r>
          </a:p>
          <a:p>
            <a:pPr marL="461963">
              <a:spcBef>
                <a:spcPts val="600"/>
              </a:spcBef>
              <a:spcAft>
                <a:spcPts val="600"/>
              </a:spcAft>
              <a:tabLst>
                <a:tab pos="8399463" algn="l"/>
              </a:tabLst>
            </a:pPr>
            <a:r>
              <a:rPr lang="en-US" sz="2000" dirty="0">
                <a:latin typeface="Calibri" panose="020F0502020204030204"/>
              </a:rPr>
              <a:t>NCI CPIC/FITARA Investment Selection Coordination &amp; Transmittal Template</a:t>
            </a:r>
          </a:p>
          <a:p>
            <a:pPr marL="461963">
              <a:spcBef>
                <a:spcPts val="600"/>
              </a:spcBef>
              <a:tabLst>
                <a:tab pos="8399463" algn="l"/>
              </a:tabLst>
            </a:pPr>
            <a:r>
              <a:rPr lang="en-US" sz="2000" dirty="0">
                <a:latin typeface="Calibri" panose="020F0502020204030204"/>
              </a:rPr>
              <a:t>NCI CPIC Evaluation Criteria Template</a:t>
            </a:r>
          </a:p>
          <a:p>
            <a:pPr marL="461963">
              <a:spcBef>
                <a:spcPts val="600"/>
              </a:spcBef>
              <a:tabLst>
                <a:tab pos="83994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Project Process Agreement</a:t>
            </a:r>
          </a:p>
        </p:txBody>
      </p:sp>
      <p:sp>
        <p:nvSpPr>
          <p:cNvPr id="48" name="Oval 47"/>
          <p:cNvSpPr/>
          <p:nvPr/>
        </p:nvSpPr>
        <p:spPr>
          <a:xfrm>
            <a:off x="977488" y="1073304"/>
            <a:ext cx="3462016" cy="150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38049134"/>
              </p:ext>
            </p:extLst>
          </p:nvPr>
        </p:nvGraphicFramePr>
        <p:xfrm>
          <a:off x="1519088" y="2755685"/>
          <a:ext cx="9212278" cy="9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rrow: Curved Right 3"/>
          <p:cNvSpPr/>
          <p:nvPr/>
        </p:nvSpPr>
        <p:spPr>
          <a:xfrm>
            <a:off x="840703" y="1831737"/>
            <a:ext cx="665018" cy="14933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25677" y="4093799"/>
            <a:ext cx="2038700" cy="14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399463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EPLC Phases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399463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401756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5" y="281283"/>
            <a:ext cx="777982" cy="48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4987" y="214217"/>
            <a:ext cx="2101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NATIONAL CANCER INSTITUTE</a:t>
            </a:r>
          </a:p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NCIatFrederick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699" y="348088"/>
            <a:ext cx="7477976" cy="5753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Frederick IT Governance Orientation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636858"/>
            <a:ext cx="10515600" cy="495988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8739188" algn="l"/>
              </a:tabLst>
            </a:pPr>
            <a:r>
              <a:rPr lang="en-US" dirty="0"/>
              <a:t>Review Agenda	5 minutes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8739188" algn="l"/>
              </a:tabLst>
            </a:pPr>
            <a:r>
              <a:rPr lang="en-US" dirty="0"/>
              <a:t>Opening Comments 	10 minutes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tabLst>
                <a:tab pos="8739188" algn="l"/>
              </a:tabLst>
            </a:pPr>
            <a:r>
              <a:rPr lang="en-US" dirty="0"/>
              <a:t>Dianna Kelly (Program Manager, OSO)</a:t>
            </a:r>
          </a:p>
          <a:p>
            <a:pPr>
              <a:tabLst>
                <a:tab pos="8739188" algn="l"/>
              </a:tabLst>
            </a:pPr>
            <a:r>
              <a:rPr lang="en-US" dirty="0"/>
              <a:t>What is “IT Governance”?	10 minutes</a:t>
            </a:r>
          </a:p>
          <a:p>
            <a:pPr lvl="1">
              <a:tabLst>
                <a:tab pos="8739188" algn="l"/>
              </a:tabLst>
            </a:pPr>
            <a:r>
              <a:rPr lang="en-US" dirty="0"/>
              <a:t>Why are we implementing it?</a:t>
            </a:r>
          </a:p>
          <a:p>
            <a:pPr lvl="1">
              <a:tabLst>
                <a:tab pos="8739188" algn="l"/>
              </a:tabLst>
            </a:pPr>
            <a:r>
              <a:rPr lang="en-US" dirty="0"/>
              <a:t>When will we start using it?</a:t>
            </a:r>
          </a:p>
          <a:p>
            <a:pPr lvl="1">
              <a:spcAft>
                <a:spcPts val="1200"/>
              </a:spcAft>
              <a:tabLst>
                <a:tab pos="8739188" algn="l"/>
              </a:tabLst>
            </a:pPr>
            <a:r>
              <a:rPr lang="en-US" dirty="0"/>
              <a:t>Who and what projects will be required to use it?</a:t>
            </a:r>
          </a:p>
          <a:p>
            <a:pPr>
              <a:tabLst>
                <a:tab pos="8739188" algn="l"/>
              </a:tabLst>
            </a:pPr>
            <a:r>
              <a:rPr lang="en-US" dirty="0"/>
              <a:t>NCI-F “IT Governance” Overview	10 minutes</a:t>
            </a:r>
          </a:p>
          <a:p>
            <a:pPr lvl="1">
              <a:tabLst>
                <a:tab pos="8739188" algn="l"/>
              </a:tabLst>
            </a:pPr>
            <a:r>
              <a:rPr lang="en-US" dirty="0"/>
              <a:t>Process Overview</a:t>
            </a:r>
          </a:p>
          <a:p>
            <a:pPr lvl="2">
              <a:tabLst>
                <a:tab pos="8739188" algn="l"/>
              </a:tabLst>
            </a:pPr>
            <a:r>
              <a:rPr lang="en-US" dirty="0"/>
              <a:t>Work Intake, Project Execution, Closure</a:t>
            </a:r>
          </a:p>
          <a:p>
            <a:pPr lvl="1">
              <a:tabLst>
                <a:tab pos="8739188" algn="l"/>
              </a:tabLst>
            </a:pPr>
            <a:r>
              <a:rPr lang="en-US" dirty="0"/>
              <a:t>Definitions</a:t>
            </a:r>
          </a:p>
          <a:p>
            <a:pPr lvl="1">
              <a:tabLst>
                <a:tab pos="8739188" algn="l"/>
              </a:tabLst>
            </a:pPr>
            <a:r>
              <a:rPr lang="en-US" dirty="0"/>
              <a:t>Organizational Structure</a:t>
            </a:r>
          </a:p>
          <a:p>
            <a:pPr lvl="2">
              <a:tabLst>
                <a:tab pos="8739188" algn="l"/>
              </a:tabLst>
            </a:pPr>
            <a:r>
              <a:rPr lang="en-US" dirty="0"/>
              <a:t>Integrated Project Team (IPT)</a:t>
            </a:r>
          </a:p>
          <a:p>
            <a:pPr lvl="2">
              <a:tabLst>
                <a:tab pos="8739188" algn="l"/>
              </a:tabLst>
            </a:pPr>
            <a:r>
              <a:rPr lang="en-US" dirty="0"/>
              <a:t>Technical Review Team (TRT)</a:t>
            </a:r>
          </a:p>
          <a:p>
            <a:pPr lvl="2">
              <a:tabLst>
                <a:tab pos="8739188" algn="l"/>
              </a:tabLst>
            </a:pPr>
            <a:r>
              <a:rPr lang="en-US" dirty="0"/>
              <a:t>Frederick IT Governance Board  (FITGB)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2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4791054" y="1139837"/>
            <a:ext cx="2008995" cy="57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u="sng" dirty="0"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2842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1054488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1039787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 Overview:  Work Intake (cont’d)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8"/>
          <p:cNvSpPr txBox="1">
            <a:spLocks/>
          </p:cNvSpPr>
          <p:nvPr/>
        </p:nvSpPr>
        <p:spPr>
          <a:xfrm>
            <a:off x="325677" y="4413060"/>
            <a:ext cx="5076626" cy="194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kumimoji="0" lang="en-US" sz="2000" b="1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Right-Sized” EPLC Artifacts</a:t>
            </a:r>
            <a:b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lang="en-US" sz="2000" dirty="0">
                <a:latin typeface="Calibri" panose="020F0502020204030204"/>
              </a:rPr>
              <a:t>Recommendations based on factors,</a:t>
            </a:r>
            <a:br>
              <a:rPr lang="en-US" sz="2000" dirty="0">
                <a:latin typeface="Calibri" panose="020F0502020204030204"/>
              </a:rPr>
            </a:br>
            <a:r>
              <a:rPr lang="en-US" sz="2000" dirty="0">
                <a:latin typeface="Calibri" panose="020F0502020204030204"/>
              </a:rPr>
              <a:t>  such as:</a:t>
            </a:r>
          </a:p>
          <a:p>
            <a:pPr marL="457200" lvl="1" indent="0">
              <a:buNone/>
              <a:tabLst>
                <a:tab pos="566738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Estimated </a:t>
            </a:r>
            <a:r>
              <a:rPr lang="en-US" sz="2000" dirty="0"/>
              <a:t>Project Budget</a:t>
            </a:r>
            <a:endParaRPr lang="en-US" sz="2000" dirty="0">
              <a:latin typeface="Calibri" panose="020F0502020204030204"/>
            </a:endParaRPr>
          </a:p>
          <a:p>
            <a:pPr marL="457200" lvl="1" indent="0">
              <a:buNone/>
              <a:tabLst>
                <a:tab pos="747713" algn="l"/>
              </a:tabLst>
            </a:pPr>
            <a:r>
              <a:rPr lang="en-US" sz="2000" dirty="0">
                <a:latin typeface="Calibri" panose="020F0502020204030204"/>
              </a:rPr>
              <a:t>- Estimated Project Duration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  <a:tabLst>
                <a:tab pos="566738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Estimated Project Team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1179EE-130F-433C-A357-F9022943384D}"/>
              </a:ext>
            </a:extLst>
          </p:cNvPr>
          <p:cNvGrpSpPr/>
          <p:nvPr/>
        </p:nvGrpSpPr>
        <p:grpSpPr>
          <a:xfrm>
            <a:off x="162461" y="2438227"/>
            <a:ext cx="1837138" cy="887049"/>
            <a:chOff x="162461" y="2438227"/>
            <a:chExt cx="1837138" cy="887049"/>
          </a:xfrm>
        </p:grpSpPr>
        <p:pic>
          <p:nvPicPr>
            <p:cNvPr id="9" name="Picture 8" descr="Uploaded By : ocal Date : 06/26/2012 License Type: Public Domai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5977">
              <a:off x="162461" y="2438227"/>
              <a:ext cx="1837138" cy="8870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9652894">
              <a:off x="233453" y="2568854"/>
              <a:ext cx="14686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Important</a:t>
              </a:r>
            </a:p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document!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Content Placeholder 8"/>
          <p:cNvSpPr txBox="1">
            <a:spLocks/>
          </p:cNvSpPr>
          <p:nvPr/>
        </p:nvSpPr>
        <p:spPr>
          <a:xfrm>
            <a:off x="1146061" y="2428211"/>
            <a:ext cx="9697947" cy="166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Process Agreement</a:t>
            </a:r>
          </a:p>
          <a:p>
            <a:pPr lvl="1">
              <a:tabLst>
                <a:tab pos="8399463" algn="l"/>
              </a:tabLst>
            </a:pPr>
            <a:r>
              <a:rPr lang="en-US" sz="2000" dirty="0">
                <a:latin typeface="Calibri" panose="020F0502020204030204"/>
              </a:rPr>
              <a:t>Formally documented and agreed with Project Sponsor (or Business) early in project</a:t>
            </a:r>
          </a:p>
          <a:p>
            <a:pPr lvl="1">
              <a:tabLst>
                <a:tab pos="8399463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 and justifies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decisions regarding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artifacts and delegated stage gate reviews</a:t>
            </a:r>
          </a:p>
          <a:p>
            <a:pPr marL="1198563" lvl="1">
              <a:tabLst>
                <a:tab pos="8399463" algn="l"/>
              </a:tabLs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or Combine artifacts or stage gate reviews?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27496F-5875-4DE6-AD9E-BCD515C7D94F}"/>
              </a:ext>
            </a:extLst>
          </p:cNvPr>
          <p:cNvGraphicFramePr/>
          <p:nvPr>
            <p:extLst/>
          </p:nvPr>
        </p:nvGraphicFramePr>
        <p:xfrm>
          <a:off x="1015997" y="996759"/>
          <a:ext cx="9993745" cy="16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C2CC8AA1-95D8-4425-B414-3FD8F6CB1DAA}"/>
              </a:ext>
            </a:extLst>
          </p:cNvPr>
          <p:cNvSpPr/>
          <p:nvPr/>
        </p:nvSpPr>
        <p:spPr>
          <a:xfrm>
            <a:off x="977488" y="1073304"/>
            <a:ext cx="3462016" cy="150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E1C015B-F213-4B9B-BB25-62222D55229C}"/>
              </a:ext>
            </a:extLst>
          </p:cNvPr>
          <p:cNvSpPr txBox="1">
            <a:spLocks/>
          </p:cNvSpPr>
          <p:nvPr/>
        </p:nvSpPr>
        <p:spPr>
          <a:xfrm>
            <a:off x="5402303" y="4361544"/>
            <a:ext cx="6789697" cy="2000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 Gate Reviews</a:t>
            </a:r>
          </a:p>
          <a:p>
            <a:pPr marL="282575" lvl="1">
              <a:spcBef>
                <a:spcPts val="300"/>
              </a:spcBef>
              <a:tabLst>
                <a:tab pos="8399463" algn="l"/>
              </a:tabLst>
            </a:pPr>
            <a:r>
              <a:rPr lang="en-US" sz="2000" dirty="0">
                <a:latin typeface="Calibri" panose="020F0502020204030204"/>
              </a:rPr>
              <a:t>“Delegated” Stage Gate Review:</a:t>
            </a:r>
          </a:p>
          <a:p>
            <a:pPr marL="854075" lvl="2" indent="-342900">
              <a:spcBef>
                <a:spcPts val="200"/>
              </a:spcBef>
              <a:buFontTx/>
              <a:buChar char="-"/>
              <a:tabLst>
                <a:tab pos="8399463" algn="l"/>
              </a:tabLst>
            </a:pPr>
            <a:r>
              <a:rPr lang="en-US" dirty="0"/>
              <a:t>TRT performs reviews; decides outcome.</a:t>
            </a:r>
          </a:p>
          <a:p>
            <a:pPr marL="854075" lvl="2" indent="-342900">
              <a:spcBef>
                <a:spcPts val="200"/>
              </a:spcBef>
              <a:buFontTx/>
              <a:buChar char="-"/>
              <a:tabLst>
                <a:tab pos="8399463" algn="l"/>
              </a:tabLst>
            </a:pPr>
            <a:r>
              <a:rPr lang="en-US" dirty="0"/>
              <a:t>Can be combined or eliminated.</a:t>
            </a:r>
          </a:p>
          <a:p>
            <a:pPr marL="282575" lvl="1">
              <a:tabLst>
                <a:tab pos="8399463" algn="l"/>
              </a:tabLst>
            </a:pPr>
            <a:r>
              <a:rPr lang="en-US" sz="2000" dirty="0"/>
              <a:t>Mandatory Stage Gates Review:</a:t>
            </a:r>
          </a:p>
          <a:p>
            <a:pPr marL="863600" lvl="1" indent="-342900">
              <a:buFontTx/>
              <a:buChar char="-"/>
              <a:tabLst>
                <a:tab pos="8399463" algn="l"/>
              </a:tabLst>
            </a:pPr>
            <a:r>
              <a:rPr lang="en-US" sz="2000" dirty="0"/>
              <a:t>TRT performs review; recommends outcome to FITGB.</a:t>
            </a:r>
          </a:p>
        </p:txBody>
      </p:sp>
    </p:spTree>
    <p:extLst>
      <p:ext uri="{BB962C8B-B14F-4D97-AF65-F5344CB8AC3E}">
        <p14:creationId xmlns:p14="http://schemas.microsoft.com/office/powerpoint/2010/main" val="63941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1054488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1039787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 Overview:  Project Execution (cont’d)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1756544"/>
              </p:ext>
            </p:extLst>
          </p:nvPr>
        </p:nvGraphicFramePr>
        <p:xfrm>
          <a:off x="1015997" y="932364"/>
          <a:ext cx="9993745" cy="16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6" name="Content Placeholder 8"/>
          <p:cNvSpPr txBox="1">
            <a:spLocks/>
          </p:cNvSpPr>
          <p:nvPr/>
        </p:nvSpPr>
        <p:spPr>
          <a:xfrm>
            <a:off x="4715691" y="2436200"/>
            <a:ext cx="3218136" cy="2210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None/>
              <a:tabLst>
                <a:tab pos="8399463" algn="l"/>
              </a:tabLst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EPLC Phases</a:t>
            </a:r>
          </a:p>
          <a:p>
            <a:pPr marL="566738" lvl="1">
              <a:spcBef>
                <a:spcPts val="0"/>
              </a:spcBef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  <a:p>
            <a:pPr marL="566738" lvl="1">
              <a:spcBef>
                <a:spcPts val="0"/>
              </a:spcBef>
              <a:tabLst>
                <a:tab pos="8399463" algn="l"/>
              </a:tabLst>
              <a:defRPr/>
            </a:pPr>
            <a:r>
              <a:rPr lang="en-US" sz="2000" dirty="0">
                <a:latin typeface="Calibri" panose="020F0502020204030204"/>
              </a:rPr>
              <a:t>Requirements</a:t>
            </a:r>
          </a:p>
          <a:p>
            <a:pPr marL="566738" lvl="1">
              <a:spcBef>
                <a:spcPts val="0"/>
              </a:spcBef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</a:t>
            </a:r>
          </a:p>
          <a:p>
            <a:pPr marL="566738" lvl="1">
              <a:spcBef>
                <a:spcPts val="0"/>
              </a:spcBef>
              <a:tabLst>
                <a:tab pos="8399463" algn="l"/>
              </a:tabLst>
              <a:defRPr/>
            </a:pPr>
            <a:r>
              <a:rPr lang="en-US" sz="2000" dirty="0">
                <a:latin typeface="Calibri" panose="020F0502020204030204"/>
              </a:rPr>
              <a:t>Development</a:t>
            </a:r>
          </a:p>
          <a:p>
            <a:pPr marL="566738" lvl="1">
              <a:spcBef>
                <a:spcPts val="0"/>
              </a:spcBef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</a:p>
          <a:p>
            <a:pPr marL="566738" lvl="1">
              <a:spcBef>
                <a:spcPts val="0"/>
              </a:spcBef>
              <a:tabLst>
                <a:tab pos="8399463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br>
              <a:rPr lang="en-US" sz="1600" dirty="0">
                <a:latin typeface="Calibri" panose="020F0502020204030204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267212" y="1008909"/>
            <a:ext cx="3462016" cy="150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1685018" y="2493093"/>
            <a:ext cx="2187035" cy="741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Process</a:t>
            </a:r>
            <a:b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9D9FCA9-13F6-453C-9206-0545A9974779}"/>
              </a:ext>
            </a:extLst>
          </p:cNvPr>
          <p:cNvSpPr txBox="1">
            <a:spLocks/>
          </p:cNvSpPr>
          <p:nvPr/>
        </p:nvSpPr>
        <p:spPr>
          <a:xfrm>
            <a:off x="4734961" y="4674223"/>
            <a:ext cx="4322439" cy="1567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8399463" algn="l"/>
              </a:tabLst>
              <a:defRPr/>
            </a:pPr>
            <a:r>
              <a:rPr lang="en-US" sz="2400" u="sng" dirty="0">
                <a:latin typeface="Calibri" panose="020F0502020204030204"/>
              </a:rPr>
              <a:t>Stage Gate Reviews</a:t>
            </a:r>
          </a:p>
          <a:p>
            <a:pPr marL="566738" lvl="1">
              <a:tabLst>
                <a:tab pos="8399463" algn="l"/>
              </a:tabLst>
            </a:pPr>
            <a:r>
              <a:rPr lang="en-US" sz="2000" dirty="0">
                <a:latin typeface="Calibri" panose="020F0502020204030204"/>
              </a:rPr>
              <a:t>Approved</a:t>
            </a:r>
            <a:br>
              <a:rPr lang="en-US" sz="2000" dirty="0">
                <a:latin typeface="Calibri" panose="020F0502020204030204"/>
              </a:rPr>
            </a:br>
            <a:r>
              <a:rPr lang="en-US" sz="2000" dirty="0" err="1">
                <a:latin typeface="Calibri" panose="020F0502020204030204"/>
              </a:rPr>
              <a:t>Approved</a:t>
            </a:r>
            <a:r>
              <a:rPr lang="en-US" sz="2000" dirty="0">
                <a:latin typeface="Calibri" panose="020F0502020204030204"/>
              </a:rPr>
              <a:t> with Conditions</a:t>
            </a:r>
            <a:br>
              <a:rPr lang="en-US" sz="2000" dirty="0">
                <a:latin typeface="Calibri" panose="020F0502020204030204"/>
              </a:rPr>
            </a:br>
            <a:r>
              <a:rPr lang="en-US" sz="2000" dirty="0">
                <a:latin typeface="Calibri" panose="020F0502020204030204"/>
              </a:rPr>
              <a:t>Not Approved</a:t>
            </a:r>
          </a:p>
          <a:p>
            <a:pPr marL="566738" lvl="1">
              <a:tabLst>
                <a:tab pos="8399463" algn="l"/>
              </a:tabLst>
            </a:pPr>
            <a:r>
              <a:rPr lang="en-US" sz="2000" dirty="0">
                <a:latin typeface="Calibri" panose="020F0502020204030204"/>
              </a:rPr>
              <a:t>Project can be ended at any stage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Uploaded By : ocal Date : 06/26/2012 License Type: Public Domain">
            <a:extLst>
              <a:ext uri="{FF2B5EF4-FFF2-40B4-BE49-F238E27FC236}">
                <a16:creationId xmlns:a16="http://schemas.microsoft.com/office/drawing/2014/main" id="{1A0DE038-C381-4820-915B-9D8C111F4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977">
            <a:off x="149582" y="2567018"/>
            <a:ext cx="1837138" cy="887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1D5628-ED32-4C49-8727-C19800263DBB}"/>
              </a:ext>
            </a:extLst>
          </p:cNvPr>
          <p:cNvSpPr txBox="1"/>
          <p:nvPr/>
        </p:nvSpPr>
        <p:spPr>
          <a:xfrm rot="19652894">
            <a:off x="83678" y="2652146"/>
            <a:ext cx="1820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</a:rPr>
              <a:t>Informs artifacts and stage gate reviews.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7A036C-901E-421E-8335-343FB3043D26}"/>
              </a:ext>
            </a:extLst>
          </p:cNvPr>
          <p:cNvSpPr txBox="1"/>
          <p:nvPr/>
        </p:nvSpPr>
        <p:spPr>
          <a:xfrm rot="20030821">
            <a:off x="8068990" y="3187931"/>
            <a:ext cx="4105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empus Sans ITC" panose="04020404030D07020202" pitchFamily="82" charset="0"/>
              </a:rPr>
              <a:t>IT Governance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empus Sans ITC" panose="04020404030D07020202" pitchFamily="82" charset="0"/>
              </a:rPr>
              <a:t>Frederick It Governance Portfolio System (FITGPS) Collaboration Site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EDB358-BC59-4166-AC57-93ABB7C4E4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465" y="2910056"/>
            <a:ext cx="821921" cy="76321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9DA2C0-9E95-42FD-9921-F318FB570579}"/>
              </a:ext>
            </a:extLst>
          </p:cNvPr>
          <p:cNvCxnSpPr/>
          <p:nvPr/>
        </p:nvCxnSpPr>
        <p:spPr>
          <a:xfrm>
            <a:off x="2778535" y="2073499"/>
            <a:ext cx="0" cy="44535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9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1181256" cy="44939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9723627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Process Overview:  Project Closure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/>
          </p:nvPr>
        </p:nvGraphicFramePr>
        <p:xfrm>
          <a:off x="1015997" y="996759"/>
          <a:ext cx="9993745" cy="162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7567449" y="1073304"/>
            <a:ext cx="3462016" cy="150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7098809" y="3003241"/>
            <a:ext cx="4814153" cy="2071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tabLst>
                <a:tab pos="8399463" algn="l"/>
              </a:tabLst>
            </a:pPr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Implementation Stage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(latter half)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8399463" algn="l"/>
              </a:tabLst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Project Completion Report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8399463" algn="l"/>
              </a:tabLst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Contingency Plan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8399463" algn="l"/>
              </a:tabLst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Disposition Plan</a:t>
            </a:r>
            <a:endParaRPr lang="en-US" sz="2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901D3-960F-4D45-BAD7-B4078648D20A}"/>
              </a:ext>
            </a:extLst>
          </p:cNvPr>
          <p:cNvGrpSpPr/>
          <p:nvPr/>
        </p:nvGrpSpPr>
        <p:grpSpPr>
          <a:xfrm>
            <a:off x="4878910" y="3355968"/>
            <a:ext cx="2536417" cy="1718309"/>
            <a:chOff x="306906" y="2346280"/>
            <a:chExt cx="2536417" cy="1718309"/>
          </a:xfrm>
        </p:grpSpPr>
        <p:pic>
          <p:nvPicPr>
            <p:cNvPr id="10" name="Picture 9" descr="Uploaded By : ocal Date : 06/26/2012 License Type: Public Domain">
              <a:extLst>
                <a:ext uri="{FF2B5EF4-FFF2-40B4-BE49-F238E27FC236}">
                  <a16:creationId xmlns:a16="http://schemas.microsoft.com/office/drawing/2014/main" id="{AE5F0F79-0E54-48B2-B0B2-A962C43F7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65977">
              <a:off x="306906" y="2346280"/>
              <a:ext cx="2536417" cy="171830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6BF12B-D5E2-4258-93D6-D06A72BD0477}"/>
                </a:ext>
              </a:extLst>
            </p:cNvPr>
            <p:cNvSpPr txBox="1"/>
            <p:nvPr/>
          </p:nvSpPr>
          <p:spPr>
            <a:xfrm rot="19652894">
              <a:off x="369555" y="2594147"/>
              <a:ext cx="21743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“Disposition Plan” is </a:t>
              </a:r>
              <a:r>
                <a:rPr lang="en-US" sz="1600" b="1" i="1" dirty="0">
                  <a:solidFill>
                    <a:srgbClr val="FF0000"/>
                  </a:solidFill>
                </a:rPr>
                <a:t>not applicable</a:t>
              </a:r>
              <a:r>
                <a:rPr lang="en-US" sz="1600" i="1" dirty="0"/>
                <a:t> if project does not involve replacing an existing (i.e., “legacy”) system.</a:t>
              </a:r>
            </a:p>
          </p:txBody>
        </p:sp>
      </p:grpSp>
      <p:sp>
        <p:nvSpPr>
          <p:cNvPr id="6" name="Arc 5">
            <a:extLst>
              <a:ext uri="{FF2B5EF4-FFF2-40B4-BE49-F238E27FC236}">
                <a16:creationId xmlns:a16="http://schemas.microsoft.com/office/drawing/2014/main" id="{8E01A42F-8052-406C-B7BD-137AB0D7B589}"/>
              </a:ext>
            </a:extLst>
          </p:cNvPr>
          <p:cNvSpPr/>
          <p:nvPr/>
        </p:nvSpPr>
        <p:spPr>
          <a:xfrm flipV="1">
            <a:off x="6138279" y="4291311"/>
            <a:ext cx="2168597" cy="903524"/>
          </a:xfrm>
          <a:prstGeom prst="arc">
            <a:avLst>
              <a:gd name="adj1" fmla="val 11297619"/>
              <a:gd name="adj2" fmla="val 21356096"/>
            </a:avLst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8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94518" y="6460855"/>
            <a:ext cx="692332" cy="2926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>
          <a:xfrm>
            <a:off x="401658" y="249719"/>
            <a:ext cx="6051393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 Governance Website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71" y="1214851"/>
            <a:ext cx="6762986" cy="49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to Remember…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10719"/>
              </p:ext>
            </p:extLst>
          </p:nvPr>
        </p:nvGraphicFramePr>
        <p:xfrm>
          <a:off x="824249" y="1468193"/>
          <a:ext cx="11100530" cy="4940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053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494040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8399463" algn="l"/>
                        </a:tabLst>
                        <a:defRPr/>
                      </a:pPr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General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marR="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399463" algn="l"/>
                        </a:tabLst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Use the Project Process Agreement (PPA) to identify the EPLC artifacts, stages and stage gate reviews  </a:t>
                      </a:r>
                    </a:p>
                    <a:p>
                      <a:pPr marL="685800" marR="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399463" algn="l"/>
                        </a:tabLst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Complete only relevant sections EPLC artifacts.</a:t>
                      </a:r>
                    </a:p>
                    <a:p>
                      <a:pPr marL="685800" marR="0" lvl="1" indent="-228600" algn="l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399463" algn="l"/>
                        </a:tabLst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Use the IT Governance website as your guide—as Frederick has streamlined EPLC stages, simplified stage gate review artifacts, etc.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57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(Cont’d)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29208"/>
              </p:ext>
            </p:extLst>
          </p:nvPr>
        </p:nvGraphicFramePr>
        <p:xfrm>
          <a:off x="468011" y="1283305"/>
          <a:ext cx="11100530" cy="51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053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2110061">
                <a:tc>
                  <a:txBody>
                    <a:bodyPr/>
                    <a:lstStyle/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Phase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Management Plan (PMP)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an “umbrella” document that contains sections for many topics that can:</a:t>
                      </a:r>
                    </a:p>
                    <a:p>
                      <a:pPr marL="1428750" lvl="2" indent="-514350">
                        <a:buFont typeface="Arial" panose="020B0604020202020204" pitchFamily="34" charset="0"/>
                        <a:buAutoNum type="arabicParenBoth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directly incorporated into the PMP artifact, or</a:t>
                      </a:r>
                    </a:p>
                    <a:p>
                      <a:pPr marL="1428750" lvl="2" indent="-514350">
                        <a:buFont typeface="Arial" panose="020B0604020202020204" pitchFamily="34" charset="0"/>
                        <a:buAutoNum type="arabicParenBoth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refer to separately completed EPLC artifacts that correspond to each PMP section.</a:t>
                      </a:r>
                      <a:b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1550" lvl="1" indent="-51435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“Project Process Agreement” (PPA) and “Business Case” are required documents for all projects.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  <a:tr h="720240">
                <a:tc>
                  <a:txBody>
                    <a:bodyPr/>
                    <a:lstStyle/>
                    <a:p>
                      <a:pPr lvl="0"/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1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25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(Cont’d)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918251"/>
              </p:ext>
            </p:extLst>
          </p:nvPr>
        </p:nvGraphicFramePr>
        <p:xfrm>
          <a:off x="468011" y="1161687"/>
          <a:ext cx="11100530" cy="5740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053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3774449">
                <a:tc>
                  <a:txBody>
                    <a:bodyPr/>
                    <a:lstStyle/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Phase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(cont’d)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“Project Size Estimation Guide” for determining project size (i.e., small, medium, large) informs EPLC artifact recommendations for artifacts and stage gate reviews.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28750" lvl="2" indent="-514350"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arenBoth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project size category and recommendations may be changed by the TRT or FITGB during the Concept phase.</a:t>
                      </a:r>
                    </a:p>
                    <a:p>
                      <a:pPr marL="1428750" lvl="2" indent="-514350">
                        <a:buFont typeface="Arial" panose="020B0604020202020204" pitchFamily="34" charset="0"/>
                        <a:buAutoNum type="arabicParenBoth"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 teams should consider merging sections of the “Project Charter” with the “Business Case.</a:t>
                      </a:r>
                      <a:endParaRPr lang="en-US" sz="32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28750" lvl="2" indent="-514350">
                        <a:buFont typeface="Arial" panose="020B0604020202020204" pitchFamily="34" charset="0"/>
                        <a:buAutoNum type="arabicParenBoth"/>
                      </a:pP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“Project Process Agreement” and “Business Case” are </a:t>
                      </a:r>
                      <a:r>
                        <a:rPr lang="en-US" sz="3200" b="0" i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r>
                        <a:rPr lang="en-US" sz="3200" b="0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artifacts</a:t>
                      </a:r>
                      <a:r>
                        <a:rPr lang="en-US" sz="3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  <a:tr h="558887">
                <a:tc>
                  <a:txBody>
                    <a:bodyPr/>
                    <a:lstStyle/>
                    <a:p>
                      <a:pPr lvl="0"/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1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99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62660" y="6408602"/>
            <a:ext cx="1028286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(Cont’d)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40706"/>
              </p:ext>
            </p:extLst>
          </p:nvPr>
        </p:nvGraphicFramePr>
        <p:xfrm>
          <a:off x="401658" y="1125372"/>
          <a:ext cx="11523120" cy="551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312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4468618">
                <a:tc>
                  <a:txBody>
                    <a:bodyPr/>
                    <a:lstStyle/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Phase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“Business Product” refers to the actual IT solution, and is not an artifact to be created nor to be addressed by PPA.</a:t>
                      </a:r>
                    </a:p>
                    <a:p>
                      <a:pPr marL="914400" lvl="1" indent="-4572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“O&amp;M Manual” must address ongoing security (ISCO) support.</a:t>
                      </a:r>
                    </a:p>
                    <a:p>
                      <a:pPr marL="914400" lvl="1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“Disposition Plan” is needed only if the IT solution being implemented replaces an existing (i.e., “legacy”) system.</a:t>
                      </a:r>
                    </a:p>
                    <a:p>
                      <a:pPr marL="1828800" lvl="3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such case, “Disposition Plan” should address the system being retired—not the new system.</a:t>
                      </a:r>
                    </a:p>
                    <a:p>
                      <a:pPr marL="1828800" lvl="3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no legacy is being retired or replaced within scope of the project, the “Disposition Plan” is not applicable.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  <a:tr h="433321">
                <a:tc>
                  <a:txBody>
                    <a:bodyPr/>
                    <a:lstStyle/>
                    <a:p>
                      <a:pPr lvl="0"/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1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02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/>
          <p:cNvSpPr txBox="1">
            <a:spLocks/>
          </p:cNvSpPr>
          <p:nvPr/>
        </p:nvSpPr>
        <p:spPr>
          <a:xfrm>
            <a:off x="401658" y="249719"/>
            <a:ext cx="11523120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/>
              </a:rPr>
              <a:t>Frederick IT Governance Portfolio System (FITGPS)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9" name="Picture 8" descr="Uploaded By : ocal Date : 06/26/2012 License Type: Public Doma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977">
            <a:off x="465744" y="1332640"/>
            <a:ext cx="2125960" cy="1353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652894">
            <a:off x="570100" y="1599106"/>
            <a:ext cx="1787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Interim Portfolio Management Tool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26" y="1111461"/>
            <a:ext cx="6813427" cy="51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1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79330"/>
              </p:ext>
            </p:extLst>
          </p:nvPr>
        </p:nvGraphicFramePr>
        <p:xfrm>
          <a:off x="401658" y="1292799"/>
          <a:ext cx="11100530" cy="5024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053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2021660">
                <a:tc>
                  <a:txBody>
                    <a:bodyPr/>
                    <a:lstStyle/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Gate Reviews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 Gate Review templates should not be modified.  Questions or deliverables that do not apply to the project should be noted as “Not Applicable”.</a:t>
                      </a:r>
                      <a:b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32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FITGPS Collaboration Site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 project documentation (e.g., artifacts, assessments, reference materials, etc.) on new FITGPS collaboration site, which is organized by EPLC stage.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  <a:tr h="558887">
                <a:tc>
                  <a:txBody>
                    <a:bodyPr/>
                    <a:lstStyle/>
                    <a:p>
                      <a:pPr lvl="0"/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14120"/>
                  </a:ext>
                </a:extLst>
              </a:tr>
            </a:tbl>
          </a:graphicData>
        </a:graphic>
      </p:graphicFrame>
      <p:sp>
        <p:nvSpPr>
          <p:cNvPr id="8" name="Title 9">
            <a:extLst>
              <a:ext uri="{FF2B5EF4-FFF2-40B4-BE49-F238E27FC236}">
                <a16:creationId xmlns:a16="http://schemas.microsoft.com/office/drawing/2014/main" id="{F62BF6CE-F17F-4556-976A-FD60D6800CFA}"/>
              </a:ext>
            </a:extLst>
          </p:cNvPr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to Remember…  </a:t>
            </a:r>
          </a:p>
        </p:txBody>
      </p:sp>
    </p:spTree>
    <p:extLst>
      <p:ext uri="{BB962C8B-B14F-4D97-AF65-F5344CB8AC3E}">
        <p14:creationId xmlns:p14="http://schemas.microsoft.com/office/powerpoint/2010/main" val="68928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5" y="281283"/>
            <a:ext cx="777982" cy="48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4987" y="214217"/>
            <a:ext cx="2101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NATIONAL CANCER INSTITUTE</a:t>
            </a:r>
          </a:p>
          <a:p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NCIatFrederick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68698" y="348088"/>
            <a:ext cx="6581497" cy="5753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NCI-Frederick IT Governance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295893"/>
            <a:ext cx="10515600" cy="3726088"/>
          </a:xfrm>
        </p:spPr>
        <p:txBody>
          <a:bodyPr>
            <a:normAutofit/>
          </a:bodyPr>
          <a:lstStyle/>
          <a:p>
            <a:pPr>
              <a:tabLst>
                <a:tab pos="8399463" algn="l"/>
              </a:tabLst>
            </a:pPr>
            <a:r>
              <a:rPr lang="en-US" sz="2400" dirty="0"/>
              <a:t>IT Governance Website (Demo)	20 minutes</a:t>
            </a:r>
          </a:p>
          <a:p>
            <a:pPr lvl="1"/>
            <a:r>
              <a:rPr lang="en-US" sz="2000" dirty="0"/>
              <a:t>EPLC Stages</a:t>
            </a:r>
          </a:p>
          <a:p>
            <a:pPr lvl="1"/>
            <a:r>
              <a:rPr lang="en-US" sz="2000" dirty="0"/>
              <a:t>“Right-size” EPLC Artifacts:  Small, Medium and Large Projects</a:t>
            </a:r>
          </a:p>
          <a:p>
            <a:pPr lvl="1"/>
            <a:r>
              <a:rPr lang="en-US" sz="2000" dirty="0"/>
              <a:t>Frederick IT Governance Portfolio System (FITGPS) Link</a:t>
            </a:r>
            <a:br>
              <a:rPr lang="en-US" sz="2000" dirty="0"/>
            </a:br>
            <a:endParaRPr lang="en-US" sz="2000" dirty="0"/>
          </a:p>
          <a:p>
            <a:pPr>
              <a:spcAft>
                <a:spcPts val="600"/>
              </a:spcAft>
              <a:tabLst>
                <a:tab pos="8399463" algn="l"/>
              </a:tabLst>
            </a:pPr>
            <a:r>
              <a:rPr lang="en-US" sz="2400" dirty="0"/>
              <a:t>Frederick IT Governance Portfolio System (FITGPS) – Demo  	30 minutes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8399463" algn="l"/>
              </a:tabLst>
            </a:pPr>
            <a:r>
              <a:rPr lang="en-US" sz="2400" dirty="0"/>
              <a:t>Closing Comments	10 minutes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Dianna Kelly (Program Manager, OSO)</a:t>
            </a:r>
          </a:p>
          <a:p>
            <a:pPr>
              <a:tabLst>
                <a:tab pos="8399463" algn="l"/>
              </a:tabLst>
            </a:pPr>
            <a:r>
              <a:rPr lang="en-US" sz="2400" dirty="0"/>
              <a:t>Other Questions or Feedback	25 minutes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3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4777990" y="1361908"/>
            <a:ext cx="2837652" cy="575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u="sng" dirty="0">
                <a:latin typeface="+mn-lt"/>
              </a:rPr>
              <a:t>AGENDA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/>
              <a:t>(cont’d)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81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80376"/>
              </p:ext>
            </p:extLst>
          </p:nvPr>
        </p:nvGraphicFramePr>
        <p:xfrm>
          <a:off x="401658" y="1370555"/>
          <a:ext cx="11100530" cy="5252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053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3774449">
                <a:tc>
                  <a:txBody>
                    <a:bodyPr/>
                    <a:lstStyle/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FITGPS Collaboration Site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(cont’d)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general, TRT members will be the approvers for most EPLC artifacts.</a:t>
                      </a:r>
                    </a:p>
                    <a:p>
                      <a:pPr marL="1828800" lvl="3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approvers may be needed (e.g., Contingency Plan should be approved by “Disaster Recovery/Business Continuity” point of contact—usually Roxanne).</a:t>
                      </a:r>
                    </a:p>
                    <a:p>
                      <a:pPr marL="1828800" lvl="3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Review/Approval of artifacts should occur outside of (i.e., prior to) the respective stage gate review.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  <a:tr h="558887">
                <a:tc>
                  <a:txBody>
                    <a:bodyPr/>
                    <a:lstStyle/>
                    <a:p>
                      <a:pPr lvl="0"/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14120"/>
                  </a:ext>
                </a:extLst>
              </a:tr>
            </a:tbl>
          </a:graphicData>
        </a:graphic>
      </p:graphicFrame>
      <p:sp>
        <p:nvSpPr>
          <p:cNvPr id="8" name="Title 9">
            <a:extLst>
              <a:ext uri="{FF2B5EF4-FFF2-40B4-BE49-F238E27FC236}">
                <a16:creationId xmlns:a16="http://schemas.microsoft.com/office/drawing/2014/main" id="{F62BF6CE-F17F-4556-976A-FD60D6800CFA}"/>
              </a:ext>
            </a:extLst>
          </p:cNvPr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(cont’d)  </a:t>
            </a:r>
          </a:p>
        </p:txBody>
      </p:sp>
    </p:spTree>
    <p:extLst>
      <p:ext uri="{BB962C8B-B14F-4D97-AF65-F5344CB8AC3E}">
        <p14:creationId xmlns:p14="http://schemas.microsoft.com/office/powerpoint/2010/main" val="2664495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A8BF3A-E662-413D-BFF2-71D30BC2E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659472"/>
              </p:ext>
            </p:extLst>
          </p:nvPr>
        </p:nvGraphicFramePr>
        <p:xfrm>
          <a:off x="401658" y="1491333"/>
          <a:ext cx="11100530" cy="4704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0530">
                  <a:extLst>
                    <a:ext uri="{9D8B030D-6E8A-4147-A177-3AD203B41FA5}">
                      <a16:colId xmlns:a16="http://schemas.microsoft.com/office/drawing/2014/main" val="3845938188"/>
                    </a:ext>
                  </a:extLst>
                </a:gridCol>
              </a:tblGrid>
              <a:tr h="3774449">
                <a:tc>
                  <a:txBody>
                    <a:bodyPr/>
                    <a:lstStyle/>
                    <a:p>
                      <a:pPr lvl="0"/>
                      <a:r>
                        <a:rPr lang="en-US" sz="32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FITGPS Collaboration Site</a:t>
                      </a:r>
                      <a:r>
                        <a:rPr lang="en-US" sz="3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(cont’d)</a:t>
                      </a:r>
                      <a:endParaRPr lang="en-US" sz="32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1" indent="-45720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you modify an artifact that was started or completed in a prior EPLC stage, do not remove or modify the original artifact.</a:t>
                      </a:r>
                      <a:b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lang="en-US" sz="3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Instead, make updates and revisions in a copy of the original </a:t>
                      </a:r>
                      <a:b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artifact document and save it as a new version (e.g., v2.0 or</a:t>
                      </a:r>
                      <a:b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“Final Draft”) in your current EPLC stage—rather than changing</a:t>
                      </a:r>
                      <a:b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b="0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deleting the original artifact.</a:t>
                      </a:r>
                      <a:endParaRPr lang="en-US" sz="3200" b="0" i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974939"/>
                  </a:ext>
                </a:extLst>
              </a:tr>
              <a:tr h="558887">
                <a:tc>
                  <a:txBody>
                    <a:bodyPr/>
                    <a:lstStyle/>
                    <a:p>
                      <a:pPr lvl="0"/>
                      <a:endParaRPr lang="en-US" sz="3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514120"/>
                  </a:ext>
                </a:extLst>
              </a:tr>
            </a:tbl>
          </a:graphicData>
        </a:graphic>
      </p:graphicFrame>
      <p:sp>
        <p:nvSpPr>
          <p:cNvPr id="8" name="Title 9">
            <a:extLst>
              <a:ext uri="{FF2B5EF4-FFF2-40B4-BE49-F238E27FC236}">
                <a16:creationId xmlns:a16="http://schemas.microsoft.com/office/drawing/2014/main" id="{F62BF6CE-F17F-4556-976A-FD60D6800CFA}"/>
              </a:ext>
            </a:extLst>
          </p:cNvPr>
          <p:cNvSpPr txBox="1">
            <a:spLocks/>
          </p:cNvSpPr>
          <p:nvPr/>
        </p:nvSpPr>
        <p:spPr>
          <a:xfrm>
            <a:off x="401658" y="249719"/>
            <a:ext cx="7982488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Highlights &amp; Tips (cont’d)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AA197-E9C9-4DA7-9987-F364D2D88D3E}"/>
              </a:ext>
            </a:extLst>
          </p:cNvPr>
          <p:cNvSpPr/>
          <p:nvPr/>
        </p:nvSpPr>
        <p:spPr>
          <a:xfrm>
            <a:off x="1181819" y="3925019"/>
            <a:ext cx="9859992" cy="20530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96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9723627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Feedback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79082" y="2262876"/>
            <a:ext cx="61646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</a:rPr>
              <a:t>Questions?</a:t>
            </a:r>
          </a:p>
          <a:p>
            <a:pPr marL="800100" lvl="1" indent="-342900"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28600" algn="l"/>
                <a:tab pos="457200" algn="l"/>
              </a:tabLs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Suggestions or Feedback?</a:t>
            </a:r>
          </a:p>
        </p:txBody>
      </p:sp>
    </p:spTree>
    <p:extLst>
      <p:ext uri="{BB962C8B-B14F-4D97-AF65-F5344CB8AC3E}">
        <p14:creationId xmlns:p14="http://schemas.microsoft.com/office/powerpoint/2010/main" val="3854346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71" y="63505"/>
            <a:ext cx="10515600" cy="1325563"/>
          </a:xfrm>
        </p:spPr>
        <p:txBody>
          <a:bodyPr/>
          <a:lstStyle/>
          <a:p>
            <a:r>
              <a:rPr lang="en-US" b="1" dirty="0"/>
              <a:t>Closing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8683"/>
            <a:ext cx="10695613" cy="3569342"/>
          </a:xfrm>
        </p:spPr>
        <p:txBody>
          <a:bodyPr>
            <a:normAutofit/>
          </a:bodyPr>
          <a:lstStyle/>
          <a:p>
            <a:r>
              <a:rPr lang="en-US" u="sng" dirty="0"/>
              <a:t>What to expect tomorrow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Where do I go?</a:t>
            </a:r>
          </a:p>
          <a:p>
            <a:pPr lvl="1"/>
            <a:r>
              <a:rPr lang="en-US" dirty="0"/>
              <a:t>What do I bring?</a:t>
            </a:r>
          </a:p>
          <a:p>
            <a:pPr lvl="1"/>
            <a:r>
              <a:rPr lang="en-US" dirty="0"/>
              <a:t>What’s going to happen?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Questions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29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91" y="6408602"/>
            <a:ext cx="642254" cy="39714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BC7A2B7-7A61-40C0-B975-DFD0CEDBE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>
          <a:xfrm>
            <a:off x="611864" y="249719"/>
            <a:ext cx="4430399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Closing Comments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17379" y="3151150"/>
            <a:ext cx="6164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tabLst>
                <a:tab pos="228600" algn="l"/>
                <a:tab pos="457200" algn="l"/>
              </a:tabLst>
            </a:pPr>
            <a:r>
              <a:rPr lang="en-US" sz="4800" b="1" i="1" kern="0" dirty="0">
                <a:solidFill>
                  <a:srgbClr val="00B050"/>
                </a:solidFill>
                <a:latin typeface="Bradley Hand ITC" panose="03070402050302030203" pitchFamily="66" charset="0"/>
              </a:rPr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236094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32623"/>
            <a:ext cx="10515600" cy="1325563"/>
          </a:xfrm>
        </p:spPr>
        <p:txBody>
          <a:bodyPr/>
          <a:lstStyle/>
          <a:p>
            <a:r>
              <a:rPr lang="en-US" b="1" dirty="0"/>
              <a:t>Opening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3104"/>
            <a:ext cx="10695613" cy="4901749"/>
          </a:xfrm>
        </p:spPr>
        <p:txBody>
          <a:bodyPr>
            <a:normAutofit/>
          </a:bodyPr>
          <a:lstStyle/>
          <a:p>
            <a:r>
              <a:rPr lang="en-US" u="sng" dirty="0"/>
              <a:t>Goals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Primary goal – test the process and tools that support the process (orientation materials, web site, online workspace) to work out as many bugs as possible before rolling out the process</a:t>
            </a:r>
          </a:p>
          <a:p>
            <a:pPr lvl="1"/>
            <a:r>
              <a:rPr lang="en-US" dirty="0"/>
              <a:t>Secondary goals –</a:t>
            </a:r>
          </a:p>
          <a:p>
            <a:pPr lvl="2"/>
            <a:r>
              <a:rPr lang="en-US" dirty="0"/>
              <a:t>Overall training exercise</a:t>
            </a:r>
          </a:p>
          <a:p>
            <a:pPr lvl="2"/>
            <a:r>
              <a:rPr lang="en-US" dirty="0"/>
              <a:t>Stakeholder buy in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Audience</a:t>
            </a:r>
          </a:p>
          <a:p>
            <a:pPr lvl="1"/>
            <a:r>
              <a:rPr lang="en-US" dirty="0"/>
              <a:t>Purposely selected staff from different areas with different types of responsibilities</a:t>
            </a:r>
          </a:p>
          <a:p>
            <a:pPr lvl="1"/>
            <a:r>
              <a:rPr lang="en-US" dirty="0"/>
              <a:t>IT areas</a:t>
            </a:r>
          </a:p>
          <a:p>
            <a:pPr lvl="1"/>
            <a:r>
              <a:rPr lang="en-US" dirty="0"/>
              <a:t>Business and science areas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4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32623"/>
            <a:ext cx="10515600" cy="1325563"/>
          </a:xfrm>
        </p:spPr>
        <p:txBody>
          <a:bodyPr/>
          <a:lstStyle/>
          <a:p>
            <a:r>
              <a:rPr lang="en-US" b="1" dirty="0"/>
              <a:t>IT Governance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3104"/>
            <a:ext cx="10695613" cy="4901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Opening Comments</a:t>
            </a:r>
            <a:r>
              <a:rPr lang="en-US" b="1" dirty="0"/>
              <a:t>  (cont’d)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Important things to remember tomorrow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Your input is important!!</a:t>
            </a:r>
          </a:p>
          <a:p>
            <a:pPr lvl="1"/>
            <a:r>
              <a:rPr lang="en-US" dirty="0"/>
              <a:t>The process is not written in stone.  We expect it to look different after the pilots</a:t>
            </a:r>
          </a:p>
          <a:p>
            <a:pPr lvl="1"/>
            <a:r>
              <a:rPr lang="en-US" dirty="0"/>
              <a:t>Even at the conclusion of the pilots, we anticipate continuous process improvement</a:t>
            </a:r>
            <a:endParaRPr lang="en-US" i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60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865" y="1261426"/>
            <a:ext cx="11312913" cy="4675735"/>
          </a:xfrm>
        </p:spPr>
        <p:txBody>
          <a:bodyPr>
            <a:normAutofit/>
          </a:bodyPr>
          <a:lstStyle/>
          <a:p>
            <a:pPr>
              <a:tabLst>
                <a:tab pos="8399463" algn="l"/>
              </a:tabLst>
            </a:pPr>
            <a:r>
              <a:rPr lang="en-US" dirty="0"/>
              <a:t>Structured environment and practices for:</a:t>
            </a:r>
          </a:p>
          <a:p>
            <a:pPr lvl="1">
              <a:tabLst>
                <a:tab pos="8399463" algn="l"/>
              </a:tabLst>
            </a:pPr>
            <a:r>
              <a:rPr lang="en-US" dirty="0"/>
              <a:t>decision-making</a:t>
            </a:r>
          </a:p>
          <a:p>
            <a:pPr lvl="1">
              <a:tabLst>
                <a:tab pos="8399463" algn="l"/>
              </a:tabLst>
            </a:pPr>
            <a:r>
              <a:rPr lang="en-US" dirty="0"/>
              <a:t>project evaluation</a:t>
            </a:r>
          </a:p>
          <a:p>
            <a:pPr lvl="1">
              <a:tabLst>
                <a:tab pos="8399463" algn="l"/>
              </a:tabLst>
            </a:pPr>
            <a:r>
              <a:rPr lang="en-US" dirty="0"/>
              <a:t>effective internal control</a:t>
            </a:r>
          </a:p>
          <a:p>
            <a:pPr lvl="1">
              <a:tabLst>
                <a:tab pos="8399463" algn="l"/>
              </a:tabLst>
            </a:pPr>
            <a:r>
              <a:rPr lang="en-US" dirty="0"/>
              <a:t>ensuring the value of IT investments</a:t>
            </a:r>
            <a:br>
              <a:rPr lang="en-US" dirty="0"/>
            </a:br>
            <a:endParaRPr lang="en-US" dirty="0"/>
          </a:p>
          <a:p>
            <a:pPr>
              <a:tabLst>
                <a:tab pos="8399463" algn="l"/>
              </a:tabLst>
            </a:pPr>
            <a:r>
              <a:rPr lang="en-US" dirty="0"/>
              <a:t>Additional governance will still apply to larger projects:</a:t>
            </a:r>
          </a:p>
          <a:p>
            <a:pPr lvl="1">
              <a:tabLst>
                <a:tab pos="6516688" algn="l"/>
              </a:tabLst>
            </a:pPr>
            <a:r>
              <a:rPr lang="en-US" dirty="0"/>
              <a:t>Between $1M and $10M:	ITIRB, NCI Investment Board</a:t>
            </a:r>
          </a:p>
          <a:p>
            <a:pPr lvl="1">
              <a:tabLst>
                <a:tab pos="6516688" algn="l"/>
              </a:tabLst>
            </a:pPr>
            <a:r>
              <a:rPr lang="en-US" dirty="0"/>
              <a:t>Between $10M and $20M:	NIH</a:t>
            </a:r>
          </a:p>
          <a:p>
            <a:pPr lvl="1">
              <a:tabLst>
                <a:tab pos="6516688" algn="l"/>
              </a:tabLst>
            </a:pPr>
            <a:r>
              <a:rPr lang="en-US" dirty="0"/>
              <a:t>Over $20M:	HHS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4764" y="6356351"/>
            <a:ext cx="616131" cy="35902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6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611864" y="249719"/>
            <a:ext cx="5733517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What is IT Governance?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38406" y="1213081"/>
            <a:ext cx="9676815" cy="5392483"/>
          </a:xfrm>
        </p:spPr>
        <p:txBody>
          <a:bodyPr>
            <a:normAutofit lnSpcReduction="10000"/>
          </a:bodyPr>
          <a:lstStyle/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Ensures available resources for projects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Ensures security involvement early in project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Enterprise view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Provides senior level review of projects through their lifecycle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Reduces duplication of effort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Compliance with FITARA, CPIC, and EPLC policies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Ensures sound IT investment decisions are made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Facilitates IT investment reporting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Improves NCIF-wide IT project prioritization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Ensures a consistent IT project management methodology</a:t>
            </a:r>
          </a:p>
          <a:p>
            <a:pPr>
              <a:tabLst>
                <a:tab pos="2168525" algn="l"/>
                <a:tab pos="8399463" algn="l"/>
              </a:tabLst>
            </a:pPr>
            <a:r>
              <a:rPr lang="en-US" dirty="0"/>
              <a:t>More money for science and research!</a:t>
            </a:r>
          </a:p>
          <a:p>
            <a:pPr>
              <a:tabLst>
                <a:tab pos="2168525" algn="l"/>
                <a:tab pos="8399463" algn="l"/>
              </a:tabLst>
            </a:pPr>
            <a:endParaRPr lang="en-US" dirty="0"/>
          </a:p>
          <a:p>
            <a:pPr lvl="1">
              <a:tabLst>
                <a:tab pos="2168525" algn="l"/>
                <a:tab pos="8399463" algn="l"/>
              </a:tabLst>
            </a:pP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7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611864" y="249719"/>
            <a:ext cx="8153313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IT Governance Benefits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34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44438" y="1390213"/>
            <a:ext cx="11312913" cy="4971951"/>
          </a:xfrm>
        </p:spPr>
        <p:txBody>
          <a:bodyPr>
            <a:normAutofit/>
          </a:bodyPr>
          <a:lstStyle/>
          <a:p>
            <a:pPr>
              <a:tabLst>
                <a:tab pos="8399463" algn="l"/>
              </a:tabLst>
            </a:pPr>
            <a:r>
              <a:rPr lang="en-US" u="sng" dirty="0"/>
              <a:t>Pilots</a:t>
            </a:r>
            <a:r>
              <a:rPr lang="en-US" dirty="0"/>
              <a:t>:</a:t>
            </a:r>
          </a:p>
          <a:p>
            <a:pPr lvl="1">
              <a:tabLst>
                <a:tab pos="2168525" algn="l"/>
                <a:tab pos="8399463" algn="l"/>
              </a:tabLst>
            </a:pPr>
            <a:r>
              <a:rPr lang="en-US" dirty="0"/>
              <a:t>Pilot #1 – September 12, 13, 14</a:t>
            </a:r>
          </a:p>
          <a:p>
            <a:pPr lvl="1">
              <a:tabLst>
                <a:tab pos="2168525" algn="l"/>
                <a:tab pos="8399463" algn="l"/>
              </a:tabLst>
            </a:pPr>
            <a:r>
              <a:rPr lang="en-US" dirty="0"/>
              <a:t>Pilot #2 – September 26, 27</a:t>
            </a:r>
          </a:p>
          <a:p>
            <a:pPr lvl="1">
              <a:tabLst>
                <a:tab pos="2168525" algn="l"/>
                <a:tab pos="8399463" algn="l"/>
              </a:tabLst>
            </a:pPr>
            <a:r>
              <a:rPr lang="en-US" dirty="0"/>
              <a:t>Pilot #3 – October 11, 12</a:t>
            </a:r>
            <a:br>
              <a:rPr lang="en-US" dirty="0"/>
            </a:br>
            <a:endParaRPr lang="en-US" u="sng" dirty="0"/>
          </a:p>
          <a:p>
            <a:pPr>
              <a:tabLst>
                <a:tab pos="8399463" algn="l"/>
              </a:tabLst>
            </a:pPr>
            <a:r>
              <a:rPr lang="en-US" u="sng" dirty="0"/>
              <a:t>Launch</a:t>
            </a:r>
            <a:r>
              <a:rPr lang="en-US" dirty="0"/>
              <a:t>:</a:t>
            </a:r>
          </a:p>
          <a:p>
            <a:pPr lvl="1">
              <a:tabLst>
                <a:tab pos="2168525" algn="l"/>
                <a:tab pos="8399463" algn="l"/>
              </a:tabLst>
            </a:pPr>
            <a:r>
              <a:rPr lang="en-US" dirty="0"/>
              <a:t>All new projects approved after IT Governance process launch:  </a:t>
            </a:r>
            <a:r>
              <a:rPr lang="en-US" b="1" i="1" u="sng" dirty="0">
                <a:solidFill>
                  <a:schemeClr val="accent6"/>
                </a:solidFill>
              </a:rPr>
              <a:t>October 25</a:t>
            </a:r>
          </a:p>
          <a:p>
            <a:pPr lvl="1">
              <a:tabLst>
                <a:tab pos="2168525" algn="l"/>
                <a:tab pos="8399463" algn="l"/>
              </a:tabLst>
            </a:pPr>
            <a:r>
              <a:rPr lang="en-US" dirty="0"/>
              <a:t>“In-Flight” projects </a:t>
            </a:r>
            <a:r>
              <a:rPr lang="en-US" b="1" i="1" dirty="0">
                <a:solidFill>
                  <a:schemeClr val="accent1"/>
                </a:solidFill>
              </a:rPr>
              <a:t>in Initiate, Concept or Planning stag</a:t>
            </a:r>
            <a:r>
              <a:rPr lang="en-US" i="1" dirty="0">
                <a:solidFill>
                  <a:schemeClr val="accent1"/>
                </a:solidFill>
              </a:rPr>
              <a:t>es</a:t>
            </a:r>
            <a:r>
              <a:rPr lang="en-US" dirty="0"/>
              <a:t>:</a:t>
            </a:r>
            <a:endParaRPr lang="en-US" sz="2400" dirty="0"/>
          </a:p>
          <a:p>
            <a:pPr marL="1606550" lvl="2">
              <a:tabLst>
                <a:tab pos="8399463" algn="l"/>
              </a:tabLst>
            </a:pPr>
            <a:r>
              <a:rPr lang="en-US" sz="2400" dirty="0"/>
              <a:t>Begin using IT Governance process in current EPLC phase (as of October 25)</a:t>
            </a:r>
          </a:p>
          <a:p>
            <a:pPr marL="1606550" lvl="2">
              <a:spcAft>
                <a:spcPts val="600"/>
              </a:spcAft>
              <a:tabLst>
                <a:tab pos="8399463" algn="l"/>
              </a:tabLst>
            </a:pPr>
            <a:r>
              <a:rPr lang="en-US" sz="2400" dirty="0"/>
              <a:t>Will not be retroactively applied to prior EPLC phases</a:t>
            </a:r>
            <a:endParaRPr lang="en-US" dirty="0"/>
          </a:p>
          <a:p>
            <a:pPr lvl="1">
              <a:tabLst>
                <a:tab pos="2168525" algn="l"/>
                <a:tab pos="8399463" algn="l"/>
              </a:tabLst>
            </a:pPr>
            <a:r>
              <a:rPr lang="en-US" dirty="0"/>
              <a:t>Future IT Services, Programs and Operations will be addressed by expansion of IT Governance process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4764" y="6356351"/>
            <a:ext cx="616131" cy="359028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8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534591" y="249719"/>
            <a:ext cx="2401792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Timeline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3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47" y="2984984"/>
            <a:ext cx="153035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9867" y="1438182"/>
            <a:ext cx="11233725" cy="487949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8399463" algn="l"/>
              </a:tabLst>
            </a:pPr>
            <a:r>
              <a:rPr lang="en-US" b="1" i="1" dirty="0"/>
              <a:t>How will IT Governance achieve those benefits?</a:t>
            </a:r>
          </a:p>
          <a:p>
            <a:pPr marL="0" indent="0">
              <a:buNone/>
              <a:tabLst>
                <a:tab pos="5033963" algn="l"/>
              </a:tabLst>
            </a:pPr>
            <a:r>
              <a:rPr lang="en-US" sz="2400" dirty="0"/>
              <a:t>	</a:t>
            </a:r>
          </a:p>
          <a:p>
            <a:pPr lvl="1">
              <a:tabLst>
                <a:tab pos="5033963" algn="l"/>
              </a:tabLst>
            </a:pPr>
            <a:r>
              <a:rPr lang="en-US" dirty="0"/>
              <a:t>Decision-making:	Formal project approvals</a:t>
            </a:r>
          </a:p>
          <a:p>
            <a:pPr marL="457200" lvl="1" indent="0">
              <a:buNone/>
              <a:tabLst>
                <a:tab pos="5033963" algn="l"/>
              </a:tabLst>
            </a:pPr>
            <a:r>
              <a:rPr lang="en-US" dirty="0"/>
              <a:t>	     - Due diligence</a:t>
            </a:r>
            <a:br>
              <a:rPr lang="en-US" dirty="0"/>
            </a:br>
            <a:r>
              <a:rPr lang="en-US" dirty="0"/>
              <a:t>	     - Prioritization</a:t>
            </a:r>
            <a:br>
              <a:rPr lang="en-US" dirty="0"/>
            </a:br>
            <a:endParaRPr lang="en-US" dirty="0"/>
          </a:p>
          <a:p>
            <a:pPr lvl="1">
              <a:tabLst>
                <a:tab pos="5033963" algn="l"/>
              </a:tabLst>
            </a:pPr>
            <a:r>
              <a:rPr lang="en-US" dirty="0"/>
              <a:t>Project evaluation: 	Critical (project) success factors</a:t>
            </a:r>
            <a:br>
              <a:rPr lang="en-US" dirty="0"/>
            </a:br>
            <a:endParaRPr lang="en-US" dirty="0"/>
          </a:p>
          <a:p>
            <a:pPr lvl="1">
              <a:tabLst>
                <a:tab pos="5033963" algn="l"/>
              </a:tabLst>
            </a:pPr>
            <a:r>
              <a:rPr lang="en-US" dirty="0"/>
              <a:t>Effective internal controls:	Increased adoption of EPLC framework</a:t>
            </a:r>
            <a:br>
              <a:rPr lang="en-US" dirty="0"/>
            </a:br>
            <a:r>
              <a:rPr lang="en-US" dirty="0"/>
              <a:t>	     -  EPLC templates</a:t>
            </a:r>
            <a:br>
              <a:rPr lang="en-US" dirty="0"/>
            </a:br>
            <a:r>
              <a:rPr lang="en-US" dirty="0"/>
              <a:t>	     -  Stage gate reviews</a:t>
            </a:r>
            <a:br>
              <a:rPr lang="en-US" dirty="0"/>
            </a:br>
            <a:endParaRPr lang="en-US" dirty="0"/>
          </a:p>
          <a:p>
            <a:pPr lvl="1">
              <a:tabLst>
                <a:tab pos="5033963" algn="l"/>
              </a:tabLst>
            </a:pPr>
            <a:r>
              <a:rPr lang="en-US" dirty="0"/>
              <a:t>Adding value:	Technical Review Teams (TRTs)</a:t>
            </a:r>
            <a:br>
              <a:rPr lang="en-US" dirty="0"/>
            </a:br>
            <a:r>
              <a:rPr lang="en-US" dirty="0"/>
              <a:t>	Frederick IT Governance Board (FITGB)	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Slide </a:t>
            </a:r>
            <a:fld id="{ABC7A2B7-7A61-40C0-B975-DFD0CEDBE1BE}" type="slidenum">
              <a:rPr lang="en-US" smtClean="0">
                <a:solidFill>
                  <a:srgbClr val="00B050"/>
                </a:solidFill>
              </a:rPr>
              <a:pPr/>
              <a:t>9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itle 9"/>
          <p:cNvSpPr txBox="1">
            <a:spLocks/>
          </p:cNvSpPr>
          <p:nvPr/>
        </p:nvSpPr>
        <p:spPr>
          <a:xfrm>
            <a:off x="611864" y="249719"/>
            <a:ext cx="9723627" cy="689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IT Governance? (cont’d)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77" y="939452"/>
            <a:ext cx="115991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706944" y="1897476"/>
            <a:ext cx="1237473" cy="1149532"/>
            <a:chOff x="8811448" y="1923602"/>
            <a:chExt cx="1237473" cy="1149532"/>
          </a:xfrm>
        </p:grpSpPr>
        <p:sp>
          <p:nvSpPr>
            <p:cNvPr id="8" name="Explosion: 14 Points 7"/>
            <p:cNvSpPr/>
            <p:nvPr/>
          </p:nvSpPr>
          <p:spPr>
            <a:xfrm>
              <a:off x="8811448" y="1923602"/>
              <a:ext cx="1237473" cy="114953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9327606">
              <a:off x="8995997" y="2339867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MV Boli" panose="02000500030200090000" pitchFamily="2" charset="0"/>
                  <a:cs typeface="MV Boli" panose="02000500030200090000" pitchFamily="2" charset="0"/>
                </a:rPr>
                <a:t>NEW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05908" y="3082765"/>
            <a:ext cx="1237473" cy="1149532"/>
            <a:chOff x="8811448" y="1923602"/>
            <a:chExt cx="1237473" cy="1149532"/>
          </a:xfrm>
        </p:grpSpPr>
        <p:sp>
          <p:nvSpPr>
            <p:cNvPr id="15" name="Explosion: 14 Points 14"/>
            <p:cNvSpPr/>
            <p:nvPr/>
          </p:nvSpPr>
          <p:spPr>
            <a:xfrm>
              <a:off x="8811448" y="1923602"/>
              <a:ext cx="1237473" cy="1149532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9327606">
              <a:off x="8995997" y="2358339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MV Boli" panose="02000500030200090000" pitchFamily="2" charset="0"/>
                  <a:cs typeface="MV Boli" panose="02000500030200090000" pitchFamily="2" charset="0"/>
                </a:rPr>
                <a:t>NEW</a:t>
              </a:r>
            </a:p>
          </p:txBody>
        </p:sp>
      </p:grpSp>
      <p:sp>
        <p:nvSpPr>
          <p:cNvPr id="18" name="Explosion: 14 Points 17"/>
          <p:cNvSpPr/>
          <p:nvPr/>
        </p:nvSpPr>
        <p:spPr>
          <a:xfrm>
            <a:off x="10446288" y="5073200"/>
            <a:ext cx="1237473" cy="114953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9327606">
            <a:off x="10575408" y="553564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979072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5f2323-52f6-4ab6-bf07-23fc4002de4d">WKN3DERD54UJ-1398336293-74</_dlc_DocId>
    <_dlc_DocIdUrl xmlns="365f2323-52f6-4ab6-bf07-23fc4002de4d">
      <Url>http://ncifrederick.nci.nih.gov/fnlcr/ITGovernanceProcessIPT/_layouts/DocIdRedir.aspx?ID=WKN3DERD54UJ-1398336293-74</Url>
      <Description>WKN3DERD54UJ-1398336293-74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6005F76FB0D4DA4EB4171F1EB72D2" ma:contentTypeVersion="0" ma:contentTypeDescription="Create a new document." ma:contentTypeScope="" ma:versionID="81798f6828bfa79173eaa7d8a27becac">
  <xsd:schema xmlns:xsd="http://www.w3.org/2001/XMLSchema" xmlns:xs="http://www.w3.org/2001/XMLSchema" xmlns:p="http://schemas.microsoft.com/office/2006/metadata/properties" xmlns:ns2="365f2323-52f6-4ab6-bf07-23fc4002de4d" targetNamespace="http://schemas.microsoft.com/office/2006/metadata/properties" ma:root="true" ma:fieldsID="d2d9ead471b790d220eca970c84f5a95" ns2:_="">
    <xsd:import namespace="365f2323-52f6-4ab6-bf07-23fc4002de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f2323-52f6-4ab6-bf07-23fc4002de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2442A-B9BE-4ACE-BFA6-1EF9E4A0204C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365f2323-52f6-4ab6-bf07-23fc4002de4d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13632CE-DBEC-4AE3-B667-E57B2D518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5f2323-52f6-4ab6-bf07-23fc4002d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556A66-AA58-40C1-A562-1C3ABC8BA2F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84C636B-71FD-4B5C-AEC0-6BE72A3C4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1464</Words>
  <Application>Microsoft Office PowerPoint</Application>
  <PresentationFormat>Widescreen</PresentationFormat>
  <Paragraphs>366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Bradley Hand ITC</vt:lpstr>
      <vt:lpstr>Calibri</vt:lpstr>
      <vt:lpstr>Calibri Light</vt:lpstr>
      <vt:lpstr>MV Boli</vt:lpstr>
      <vt:lpstr>Symbol</vt:lpstr>
      <vt:lpstr>Tempus Sans ITC</vt:lpstr>
      <vt:lpstr>Times New Roman</vt:lpstr>
      <vt:lpstr>Office Theme</vt:lpstr>
      <vt:lpstr>PowerPoint Presentation</vt:lpstr>
      <vt:lpstr>Frederick IT Governance Orientation</vt:lpstr>
      <vt:lpstr>NCI-Frederick IT Governance</vt:lpstr>
      <vt:lpstr>Opening Comments</vt:lpstr>
      <vt:lpstr>IT Governance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Teams and Board(s)</vt:lpstr>
      <vt:lpstr>Teams and Boards</vt:lpstr>
      <vt:lpstr>Teams and Boards (cont’d)</vt:lpstr>
      <vt:lpstr>Teams and Boards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Andrea (NIH/NCI) [C]</dc:creator>
  <cp:lastModifiedBy>Richardson, Andrea (NIH/NCI) [C]</cp:lastModifiedBy>
  <cp:revision>231</cp:revision>
  <cp:lastPrinted>2017-09-26T15:35:26Z</cp:lastPrinted>
  <dcterms:created xsi:type="dcterms:W3CDTF">2017-07-14T22:27:39Z</dcterms:created>
  <dcterms:modified xsi:type="dcterms:W3CDTF">2017-10-06T23:38:17Z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0x0101006FD6005F76FB0D4DA4EB4171F1EB72D2</vt:lpwstr>
  </property>
  <property fmtid="{D5CDD505-2E9C-101B-9397-08002B2CF9AE}" pid="3" name="_dlc_DocIdItemGuid">
    <vt:lpwstr>ab69f6c8-c862-4d55-8f95-023bbbdc1f7f</vt:lpwstr>
  </property>
</Properties>
</file>